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0" r:id="rId6"/>
    <p:sldId id="294" r:id="rId7"/>
    <p:sldId id="295" r:id="rId8"/>
    <p:sldId id="292" r:id="rId9"/>
    <p:sldId id="301" r:id="rId10"/>
    <p:sldId id="293" r:id="rId11"/>
    <p:sldId id="277" r:id="rId12"/>
    <p:sldId id="263" r:id="rId13"/>
    <p:sldId id="279" r:id="rId14"/>
    <p:sldId id="296" r:id="rId15"/>
    <p:sldId id="297" r:id="rId16"/>
    <p:sldId id="298" r:id="rId17"/>
    <p:sldId id="280" r:id="rId18"/>
    <p:sldId id="299" r:id="rId19"/>
    <p:sldId id="272" r:id="rId20"/>
    <p:sldId id="275" r:id="rId21"/>
    <p:sldId id="276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AFC"/>
    <a:srgbClr val="66FFFF"/>
    <a:srgbClr val="050403"/>
    <a:srgbClr val="0099CC"/>
    <a:srgbClr val="CC99FF"/>
    <a:srgbClr val="94B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42" autoAdjust="0"/>
  </p:normalViewPr>
  <p:slideViewPr>
    <p:cSldViewPr>
      <p:cViewPr varScale="1">
        <p:scale>
          <a:sx n="61" d="100"/>
          <a:sy n="61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1AEB6-C959-430C-A1A1-E8C25F52592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683E0C78-35C5-467C-A599-9AD6C56B0A82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এই পাঠ শেষে শিক্ষার্থীরা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…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4814C54-F427-48D9-B6BB-C7C4930FE33E}" type="parTrans" cxnId="{BA6EA002-8941-45FA-B5FD-184E2562A97A}">
      <dgm:prSet/>
      <dgm:spPr/>
      <dgm:t>
        <a:bodyPr/>
        <a:lstStyle/>
        <a:p>
          <a:endParaRPr lang="en-US"/>
        </a:p>
      </dgm:t>
    </dgm:pt>
    <dgm:pt modelId="{14261212-5494-4240-965B-24659CD6CC2A}" type="sibTrans" cxnId="{BA6EA002-8941-45FA-B5FD-184E2562A97A}">
      <dgm:prSet/>
      <dgm:spPr/>
      <dgm:t>
        <a:bodyPr/>
        <a:lstStyle/>
        <a:p>
          <a:endParaRPr lang="en-US"/>
        </a:p>
      </dgm:t>
    </dgm:pt>
    <dgm:pt modelId="{C087780B-0003-400F-B5D9-13B25E2E991C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398463" indent="-398463" algn="l"/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১</a:t>
          </a:r>
          <a:r>
            <a:rPr lang="bn-IN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.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মানুষের আর্থ-সামাজিক ব্যবস্থা</a:t>
          </a:r>
          <a:r>
            <a:rPr lang="en-US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বর্ণনা 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করতে 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;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7EE923F5-DA90-4DC5-854A-A841ED91D962}" type="parTrans" cxnId="{BB74632C-481A-43F0-86FA-81F8FE66C49F}">
      <dgm:prSet/>
      <dgm:spPr/>
      <dgm:t>
        <a:bodyPr/>
        <a:lstStyle/>
        <a:p>
          <a:endParaRPr lang="en-US"/>
        </a:p>
      </dgm:t>
    </dgm:pt>
    <dgm:pt modelId="{15AEB2B7-46C5-4D1F-8496-51667DCA65C1}" type="sibTrans" cxnId="{BB74632C-481A-43F0-86FA-81F8FE66C49F}">
      <dgm:prSet/>
      <dgm:spPr/>
      <dgm:t>
        <a:bodyPr/>
        <a:lstStyle/>
        <a:p>
          <a:endParaRPr lang="en-US"/>
        </a:p>
      </dgm:t>
    </dgm:pt>
    <dgm:pt modelId="{E53C220A-2F7C-4B81-8CDE-B2D6E090FCC8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২. বাংলাদেশের অর্থনৈতিক উন্নতিতে প্রাকৃতিক সম্পদের ভূমিকা 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ব্যাখ্যা করতে 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পারবে।  </a:t>
          </a:r>
          <a:endParaRPr lang="en-US" dirty="0"/>
        </a:p>
      </dgm:t>
    </dgm:pt>
    <dgm:pt modelId="{5E0C1DDC-8EB1-4284-8793-AC5D9D623BBF}" type="parTrans" cxnId="{5D277D82-AD5B-4ED9-B52F-AFDB29A24D1D}">
      <dgm:prSet/>
      <dgm:spPr/>
      <dgm:t>
        <a:bodyPr/>
        <a:lstStyle/>
        <a:p>
          <a:endParaRPr lang="en-US"/>
        </a:p>
      </dgm:t>
    </dgm:pt>
    <dgm:pt modelId="{A88A051B-64DD-497D-A5E6-D485499149D0}" type="sibTrans" cxnId="{5D277D82-AD5B-4ED9-B52F-AFDB29A24D1D}">
      <dgm:prSet/>
      <dgm:spPr/>
      <dgm:t>
        <a:bodyPr/>
        <a:lstStyle/>
        <a:p>
          <a:endParaRPr lang="en-US"/>
        </a:p>
      </dgm:t>
    </dgm:pt>
    <dgm:pt modelId="{82E5BD0A-B502-4F2E-A799-448716CF8A3F}">
      <dgm:prSet phldrT="[Text]" phldr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CB3CE8F0-9329-465C-8156-C0F32526BC36}" type="sibTrans" cxnId="{549B54A7-91D1-4AD4-93B3-FD7573EAF2E0}">
      <dgm:prSet/>
      <dgm:spPr/>
      <dgm:t>
        <a:bodyPr/>
        <a:lstStyle/>
        <a:p>
          <a:endParaRPr lang="en-US"/>
        </a:p>
      </dgm:t>
    </dgm:pt>
    <dgm:pt modelId="{7313635E-CCF8-40C4-B406-616038FCC951}" type="parTrans" cxnId="{549B54A7-91D1-4AD4-93B3-FD7573EAF2E0}">
      <dgm:prSet/>
      <dgm:spPr/>
      <dgm:t>
        <a:bodyPr/>
        <a:lstStyle/>
        <a:p>
          <a:endParaRPr lang="en-US"/>
        </a:p>
      </dgm:t>
    </dgm:pt>
    <dgm:pt modelId="{9CE8ACC2-705F-4A61-AAA1-904EEC937B09}" type="pres">
      <dgm:prSet presAssocID="{6D91AEB6-C959-430C-A1A1-E8C25F52592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7D69F74-18E5-42C5-BE31-E51285ADFEAA}" type="pres">
      <dgm:prSet presAssocID="{683E0C78-35C5-467C-A599-9AD6C56B0A82}" presName="parenttex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9AA0168-2A01-45F0-BCF1-37F1C60B96B1}" type="pres">
      <dgm:prSet presAssocID="{683E0C78-35C5-467C-A599-9AD6C56B0A82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B3313-453B-4972-91ED-C9A9FF9B449D}" type="pres">
      <dgm:prSet presAssocID="{683E0C78-35C5-467C-A599-9AD6C56B0A82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65A56DB-BCB3-4333-B3A4-E24F8AB65AE6}" type="pres">
      <dgm:prSet presAssocID="{683E0C78-35C5-467C-A599-9AD6C56B0A82}" presName="chevron1" presStyleLbl="alignNode1" presStyleIdx="0" presStyleCnt="14" custScaleX="126663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D6F55E2-6481-4C77-972D-EC083ADF1AE0}" type="pres">
      <dgm:prSet presAssocID="{683E0C78-35C5-467C-A599-9AD6C56B0A82}" presName="chevron2" presStyleLbl="alignNode1" presStyleIdx="1" presStyleCnt="1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BC1E829-B82E-4730-BB9F-2D309C6DA0DD}" type="pres">
      <dgm:prSet presAssocID="{683E0C78-35C5-467C-A599-9AD6C56B0A82}" presName="chevron3" presStyleLbl="alignNode1" presStyleIdx="2" presStyleCnt="1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63BDF1C-5FFB-4309-8556-1B4AD3B5B828}" type="pres">
      <dgm:prSet presAssocID="{683E0C78-35C5-467C-A599-9AD6C56B0A82}" presName="chevron4" presStyleLbl="alignNode1" presStyleIdx="3" presStyleCnt="1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9C51588-2AC2-44ED-9871-9C87B630942F}" type="pres">
      <dgm:prSet presAssocID="{683E0C78-35C5-467C-A599-9AD6C56B0A82}" presName="chevron5" presStyleLbl="alignNode1" presStyleIdx="4" presStyleCnt="1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A2403F0-D04A-47D4-83AC-4B4385646280}" type="pres">
      <dgm:prSet presAssocID="{683E0C78-35C5-467C-A599-9AD6C56B0A82}" presName="chevron6" presStyleLbl="alignNode1" presStyleIdx="5" presStyleCnt="1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D6B1DBF-48E4-4404-A19F-E4738711CDC3}" type="pres">
      <dgm:prSet presAssocID="{683E0C78-35C5-467C-A599-9AD6C56B0A82}" presName="chevron7" presStyleLbl="alignNode1" presStyleIdx="6" presStyleCnt="14" custLinFactNeighborX="4712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381DCCA-E681-4414-BF88-762A2D8C1D51}" type="pres">
      <dgm:prSet presAssocID="{683E0C78-35C5-467C-A599-9AD6C56B0A82}" presName="childtext" presStyleLbl="solidFgAcc1" presStyleIdx="0" presStyleCnt="2" custScaleX="8687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5B3A0-0C42-4FEB-9A39-AC43E26E8C96}" type="pres">
      <dgm:prSet presAssocID="{14261212-5494-4240-965B-24659CD6CC2A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0EE9FE6-FB9C-4E34-BAA8-6C7CF00F545B}" type="pres">
      <dgm:prSet presAssocID="{82E5BD0A-B502-4F2E-A799-448716CF8A3F}" presName="parenttex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EA31D89-4420-4CBA-8EF9-7FA76715B5EC}" type="pres">
      <dgm:prSet presAssocID="{82E5BD0A-B502-4F2E-A799-448716CF8A3F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E9A11-A187-40BC-81AB-2853F8B99A40}" type="pres">
      <dgm:prSet presAssocID="{82E5BD0A-B502-4F2E-A799-448716CF8A3F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977F342-91E2-4A86-BAC3-BF8AB1E79110}" type="pres">
      <dgm:prSet presAssocID="{82E5BD0A-B502-4F2E-A799-448716CF8A3F}" presName="chevron1" presStyleLbl="alignNode1" presStyleIdx="7" presStyleCnt="1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10D9273-9063-4375-B1C7-BEC156691462}" type="pres">
      <dgm:prSet presAssocID="{82E5BD0A-B502-4F2E-A799-448716CF8A3F}" presName="chevron2" presStyleLbl="alignNode1" presStyleIdx="8" presStyleCnt="1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3F685EA-A2C0-4AD9-B317-1A52D791A460}" type="pres">
      <dgm:prSet presAssocID="{82E5BD0A-B502-4F2E-A799-448716CF8A3F}" presName="chevron3" presStyleLbl="alignNode1" presStyleIdx="9" presStyleCnt="1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A69A27D-D75D-4166-B3A2-158142A50596}" type="pres">
      <dgm:prSet presAssocID="{82E5BD0A-B502-4F2E-A799-448716CF8A3F}" presName="chevron4" presStyleLbl="alignNode1" presStyleIdx="10" presStyleCnt="14" custLinFactNeighborX="495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C0CADD0-92B7-4C8B-9BEE-C69F2BAB6568}" type="pres">
      <dgm:prSet presAssocID="{82E5BD0A-B502-4F2E-A799-448716CF8A3F}" presName="chevron5" presStyleLbl="alignNode1" presStyleIdx="11" presStyleCnt="1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28BB323-D1C3-4FFA-96E5-5B4F2F6C9CC9}" type="pres">
      <dgm:prSet presAssocID="{82E5BD0A-B502-4F2E-A799-448716CF8A3F}" presName="chevron6" presStyleLbl="alignNode1" presStyleIdx="12" presStyleCnt="1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543F6CF-0C63-4172-8AF5-E9610C66D926}" type="pres">
      <dgm:prSet presAssocID="{82E5BD0A-B502-4F2E-A799-448716CF8A3F}" presName="chevron7" presStyleLbl="alignNode1" presStyleIdx="13" presStyleCnt="14" custLinFactNeighborX="47128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5FD83A0-CDB6-4DD1-AA13-8CB5FB654672}" type="pres">
      <dgm:prSet presAssocID="{82E5BD0A-B502-4F2E-A799-448716CF8A3F}" presName="childtext" presStyleLbl="solidFgAcc1" presStyleIdx="1" presStyleCnt="2" custScaleX="8748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D6F205-FB0A-41C5-8CE3-9A963FB10F6B}" type="presOf" srcId="{E53C220A-2F7C-4B81-8CDE-B2D6E090FCC8}" destId="{E5FD83A0-CDB6-4DD1-AA13-8CB5FB654672}" srcOrd="0" destOrd="0" presId="urn:microsoft.com/office/officeart/2008/layout/VerticalAccentList"/>
    <dgm:cxn modelId="{21765F1A-EA7D-4D98-9320-8AEDC60AF41B}" type="presOf" srcId="{C087780B-0003-400F-B5D9-13B25E2E991C}" destId="{E381DCCA-E681-4414-BF88-762A2D8C1D51}" srcOrd="0" destOrd="0" presId="urn:microsoft.com/office/officeart/2008/layout/VerticalAccentList"/>
    <dgm:cxn modelId="{433B5631-EFC3-4D33-BA88-C4644AE076BD}" type="presOf" srcId="{82E5BD0A-B502-4F2E-A799-448716CF8A3F}" destId="{1EA31D89-4420-4CBA-8EF9-7FA76715B5EC}" srcOrd="0" destOrd="0" presId="urn:microsoft.com/office/officeart/2008/layout/VerticalAccentList"/>
    <dgm:cxn modelId="{BA6EA002-8941-45FA-B5FD-184E2562A97A}" srcId="{6D91AEB6-C959-430C-A1A1-E8C25F525924}" destId="{683E0C78-35C5-467C-A599-9AD6C56B0A82}" srcOrd="0" destOrd="0" parTransId="{34814C54-F427-48D9-B6BB-C7C4930FE33E}" sibTransId="{14261212-5494-4240-965B-24659CD6CC2A}"/>
    <dgm:cxn modelId="{BB74632C-481A-43F0-86FA-81F8FE66C49F}" srcId="{683E0C78-35C5-467C-A599-9AD6C56B0A82}" destId="{C087780B-0003-400F-B5D9-13B25E2E991C}" srcOrd="0" destOrd="0" parTransId="{7EE923F5-DA90-4DC5-854A-A841ED91D962}" sibTransId="{15AEB2B7-46C5-4D1F-8496-51667DCA65C1}"/>
    <dgm:cxn modelId="{0B070D6B-40F6-4EC1-96E8-FE4E87ADD2E8}" type="presOf" srcId="{683E0C78-35C5-467C-A599-9AD6C56B0A82}" destId="{79AA0168-2A01-45F0-BCF1-37F1C60B96B1}" srcOrd="0" destOrd="0" presId="urn:microsoft.com/office/officeart/2008/layout/VerticalAccentList"/>
    <dgm:cxn modelId="{5D277D82-AD5B-4ED9-B52F-AFDB29A24D1D}" srcId="{82E5BD0A-B502-4F2E-A799-448716CF8A3F}" destId="{E53C220A-2F7C-4B81-8CDE-B2D6E090FCC8}" srcOrd="0" destOrd="0" parTransId="{5E0C1DDC-8EB1-4284-8793-AC5D9D623BBF}" sibTransId="{A88A051B-64DD-497D-A5E6-D485499149D0}"/>
    <dgm:cxn modelId="{C4338CD2-469E-4682-85E4-B41E4C7A6684}" type="presOf" srcId="{6D91AEB6-C959-430C-A1A1-E8C25F525924}" destId="{9CE8ACC2-705F-4A61-AAA1-904EEC937B09}" srcOrd="0" destOrd="0" presId="urn:microsoft.com/office/officeart/2008/layout/VerticalAccentList"/>
    <dgm:cxn modelId="{549B54A7-91D1-4AD4-93B3-FD7573EAF2E0}" srcId="{6D91AEB6-C959-430C-A1A1-E8C25F525924}" destId="{82E5BD0A-B502-4F2E-A799-448716CF8A3F}" srcOrd="1" destOrd="0" parTransId="{7313635E-CCF8-40C4-B406-616038FCC951}" sibTransId="{CB3CE8F0-9329-465C-8156-C0F32526BC36}"/>
    <dgm:cxn modelId="{7A1BE9B6-C359-41DD-A51A-B82B7081EFDC}" type="presParOf" srcId="{9CE8ACC2-705F-4A61-AAA1-904EEC937B09}" destId="{87D69F74-18E5-42C5-BE31-E51285ADFEAA}" srcOrd="0" destOrd="0" presId="urn:microsoft.com/office/officeart/2008/layout/VerticalAccentList"/>
    <dgm:cxn modelId="{A67942A3-3BCC-46EB-A7A7-BC5D173CA06D}" type="presParOf" srcId="{87D69F74-18E5-42C5-BE31-E51285ADFEAA}" destId="{79AA0168-2A01-45F0-BCF1-37F1C60B96B1}" srcOrd="0" destOrd="0" presId="urn:microsoft.com/office/officeart/2008/layout/VerticalAccentList"/>
    <dgm:cxn modelId="{6D12013F-F0A1-4229-BFC2-9460B4270C9B}" type="presParOf" srcId="{9CE8ACC2-705F-4A61-AAA1-904EEC937B09}" destId="{B7FB3313-453B-4972-91ED-C9A9FF9B449D}" srcOrd="1" destOrd="0" presId="urn:microsoft.com/office/officeart/2008/layout/VerticalAccentList"/>
    <dgm:cxn modelId="{3B5BB36B-0E4E-484C-A386-F8E5FC2B3A83}" type="presParOf" srcId="{B7FB3313-453B-4972-91ED-C9A9FF9B449D}" destId="{865A56DB-BCB3-4333-B3A4-E24F8AB65AE6}" srcOrd="0" destOrd="0" presId="urn:microsoft.com/office/officeart/2008/layout/VerticalAccentList"/>
    <dgm:cxn modelId="{40F88E86-A323-4CDD-A027-BCC608E6E4B4}" type="presParOf" srcId="{B7FB3313-453B-4972-91ED-C9A9FF9B449D}" destId="{FD6F55E2-6481-4C77-972D-EC083ADF1AE0}" srcOrd="1" destOrd="0" presId="urn:microsoft.com/office/officeart/2008/layout/VerticalAccentList"/>
    <dgm:cxn modelId="{ECA921DD-1EDC-4D3B-A686-4B4E6C2E3E3D}" type="presParOf" srcId="{B7FB3313-453B-4972-91ED-C9A9FF9B449D}" destId="{6BC1E829-B82E-4730-BB9F-2D309C6DA0DD}" srcOrd="2" destOrd="0" presId="urn:microsoft.com/office/officeart/2008/layout/VerticalAccentList"/>
    <dgm:cxn modelId="{68A2FC91-5315-4D96-92E9-03660DD1EE35}" type="presParOf" srcId="{B7FB3313-453B-4972-91ED-C9A9FF9B449D}" destId="{863BDF1C-5FFB-4309-8556-1B4AD3B5B828}" srcOrd="3" destOrd="0" presId="urn:microsoft.com/office/officeart/2008/layout/VerticalAccentList"/>
    <dgm:cxn modelId="{FF857399-A1EB-4893-9A18-EEB5A98F8957}" type="presParOf" srcId="{B7FB3313-453B-4972-91ED-C9A9FF9B449D}" destId="{A9C51588-2AC2-44ED-9871-9C87B630942F}" srcOrd="4" destOrd="0" presId="urn:microsoft.com/office/officeart/2008/layout/VerticalAccentList"/>
    <dgm:cxn modelId="{2D56E1D4-F392-4870-BBE8-4933DEAED1C8}" type="presParOf" srcId="{B7FB3313-453B-4972-91ED-C9A9FF9B449D}" destId="{4A2403F0-D04A-47D4-83AC-4B4385646280}" srcOrd="5" destOrd="0" presId="urn:microsoft.com/office/officeart/2008/layout/VerticalAccentList"/>
    <dgm:cxn modelId="{AD7EECC7-18C1-46CE-AB0F-6A38EB512F3D}" type="presParOf" srcId="{B7FB3313-453B-4972-91ED-C9A9FF9B449D}" destId="{8D6B1DBF-48E4-4404-A19F-E4738711CDC3}" srcOrd="6" destOrd="0" presId="urn:microsoft.com/office/officeart/2008/layout/VerticalAccentList"/>
    <dgm:cxn modelId="{540A3FED-0D12-4BCF-894D-552830CF751D}" type="presParOf" srcId="{B7FB3313-453B-4972-91ED-C9A9FF9B449D}" destId="{E381DCCA-E681-4414-BF88-762A2D8C1D51}" srcOrd="7" destOrd="0" presId="urn:microsoft.com/office/officeart/2008/layout/VerticalAccentList"/>
    <dgm:cxn modelId="{A9410C19-C79F-4627-8262-BDF6FCB71249}" type="presParOf" srcId="{9CE8ACC2-705F-4A61-AAA1-904EEC937B09}" destId="{5085B3A0-0C42-4FEB-9A39-AC43E26E8C96}" srcOrd="2" destOrd="0" presId="urn:microsoft.com/office/officeart/2008/layout/VerticalAccentList"/>
    <dgm:cxn modelId="{4814F0E0-EB06-4070-B39A-1A1B3E275C95}" type="presParOf" srcId="{9CE8ACC2-705F-4A61-AAA1-904EEC937B09}" destId="{10EE9FE6-FB9C-4E34-BAA8-6C7CF00F545B}" srcOrd="3" destOrd="0" presId="urn:microsoft.com/office/officeart/2008/layout/VerticalAccentList"/>
    <dgm:cxn modelId="{EA1C2621-BD44-45B6-A555-172134E73195}" type="presParOf" srcId="{10EE9FE6-FB9C-4E34-BAA8-6C7CF00F545B}" destId="{1EA31D89-4420-4CBA-8EF9-7FA76715B5EC}" srcOrd="0" destOrd="0" presId="urn:microsoft.com/office/officeart/2008/layout/VerticalAccentList"/>
    <dgm:cxn modelId="{E6D9F111-4A7F-4939-8B3C-0E734C9873C6}" type="presParOf" srcId="{9CE8ACC2-705F-4A61-AAA1-904EEC937B09}" destId="{C1DE9A11-A187-40BC-81AB-2853F8B99A40}" srcOrd="4" destOrd="0" presId="urn:microsoft.com/office/officeart/2008/layout/VerticalAccentList"/>
    <dgm:cxn modelId="{03A718CA-F2C2-48D6-92B8-24EB9FCB80D1}" type="presParOf" srcId="{C1DE9A11-A187-40BC-81AB-2853F8B99A40}" destId="{1977F342-91E2-4A86-BAC3-BF8AB1E79110}" srcOrd="0" destOrd="0" presId="urn:microsoft.com/office/officeart/2008/layout/VerticalAccentList"/>
    <dgm:cxn modelId="{CDD7DF37-6A67-45FE-A11B-0DA0FB7364C9}" type="presParOf" srcId="{C1DE9A11-A187-40BC-81AB-2853F8B99A40}" destId="{D10D9273-9063-4375-B1C7-BEC156691462}" srcOrd="1" destOrd="0" presId="urn:microsoft.com/office/officeart/2008/layout/VerticalAccentList"/>
    <dgm:cxn modelId="{25493459-1C08-439B-B813-BF5DB10AAEBC}" type="presParOf" srcId="{C1DE9A11-A187-40BC-81AB-2853F8B99A40}" destId="{E3F685EA-A2C0-4AD9-B317-1A52D791A460}" srcOrd="2" destOrd="0" presId="urn:microsoft.com/office/officeart/2008/layout/VerticalAccentList"/>
    <dgm:cxn modelId="{0009C81F-2B85-4D5A-B1B4-BCD050A4EA57}" type="presParOf" srcId="{C1DE9A11-A187-40BC-81AB-2853F8B99A40}" destId="{2A69A27D-D75D-4166-B3A2-158142A50596}" srcOrd="3" destOrd="0" presId="urn:microsoft.com/office/officeart/2008/layout/VerticalAccentList"/>
    <dgm:cxn modelId="{D387A74E-FEF7-4211-B3A7-A4A1813D8346}" type="presParOf" srcId="{C1DE9A11-A187-40BC-81AB-2853F8B99A40}" destId="{AC0CADD0-92B7-4C8B-9BEE-C69F2BAB6568}" srcOrd="4" destOrd="0" presId="urn:microsoft.com/office/officeart/2008/layout/VerticalAccentList"/>
    <dgm:cxn modelId="{6897E5CE-6623-4D49-865D-F2AB3080F272}" type="presParOf" srcId="{C1DE9A11-A187-40BC-81AB-2853F8B99A40}" destId="{B28BB323-D1C3-4FFA-96E5-5B4F2F6C9CC9}" srcOrd="5" destOrd="0" presId="urn:microsoft.com/office/officeart/2008/layout/VerticalAccentList"/>
    <dgm:cxn modelId="{BD7DAC96-7762-4077-B9EE-609DEAF081AF}" type="presParOf" srcId="{C1DE9A11-A187-40BC-81AB-2853F8B99A40}" destId="{A543F6CF-0C63-4172-8AF5-E9610C66D926}" srcOrd="6" destOrd="0" presId="urn:microsoft.com/office/officeart/2008/layout/VerticalAccentList"/>
    <dgm:cxn modelId="{E9B852EA-ADB0-4F01-96B7-D19E410368AA}" type="presParOf" srcId="{C1DE9A11-A187-40BC-81AB-2853F8B99A40}" destId="{E5FD83A0-CDB6-4DD1-AA13-8CB5FB654672}" srcOrd="7" destOrd="0" presId="urn:microsoft.com/office/officeart/2008/layout/VerticalAccent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B4EB4-0E83-4D47-B894-F098968A520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E86664EF-CAB8-41D8-BFFE-ABB655F5855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66FFFF"/>
        </a:solidFill>
        <a:ln>
          <a:solidFill>
            <a:srgbClr val="0000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প্রাকৃতিক সম্পদের ভূমিকা </a:t>
          </a:r>
          <a:endParaRPr lang="en-US" sz="2400" b="1" dirty="0">
            <a:solidFill>
              <a:srgbClr val="050403"/>
            </a:solidFill>
            <a:latin typeface="NikoshBAN" pitchFamily="2" charset="0"/>
            <a:cs typeface="NikoshBAN" pitchFamily="2" charset="0"/>
          </a:endParaRPr>
        </a:p>
      </dgm:t>
    </dgm:pt>
    <dgm:pt modelId="{0993CBF2-8704-4417-AFB0-60756873532A}" type="parTrans" cxnId="{5CFF2E8B-930F-4A21-A638-4862978EE586}">
      <dgm:prSet/>
      <dgm:spPr/>
      <dgm:t>
        <a:bodyPr/>
        <a:lstStyle/>
        <a:p>
          <a:endParaRPr lang="en-US"/>
        </a:p>
      </dgm:t>
    </dgm:pt>
    <dgm:pt modelId="{954FF24B-780C-40A3-B130-11D9914EF4B7}" type="sibTrans" cxnId="{5CFF2E8B-930F-4A21-A638-4862978EE586}">
      <dgm:prSet/>
      <dgm:spPr/>
      <dgm:t>
        <a:bodyPr/>
        <a:lstStyle/>
        <a:p>
          <a:endParaRPr lang="en-US"/>
        </a:p>
      </dgm:t>
    </dgm:pt>
    <dgm:pt modelId="{EAA2A182-BE41-4464-B9C9-263BA8E30ACA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C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37E0D4A-B512-42C2-8883-F5162E3BFE60}" type="parTrans" cxnId="{89C315A8-616F-4749-80AB-C3E14AD9885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53AFCDB1-3583-439D-B90E-5B5FD79A3148}" type="sibTrans" cxnId="{89C315A8-616F-4749-80AB-C3E14AD98856}">
      <dgm:prSet/>
      <dgm:spPr/>
      <dgm:t>
        <a:bodyPr/>
        <a:lstStyle/>
        <a:p>
          <a:endParaRPr lang="en-US"/>
        </a:p>
      </dgm:t>
    </dgm:pt>
    <dgm:pt modelId="{28EC1D68-0BD6-4BD1-B6AB-35DD9164703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sz="20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 খাদ্যের অভাব পূরণ</a:t>
          </a:r>
          <a:endParaRPr lang="en-US" sz="2000" b="1" dirty="0">
            <a:solidFill>
              <a:schemeClr val="tx1"/>
            </a:solidFill>
          </a:endParaRPr>
        </a:p>
      </dgm:t>
    </dgm:pt>
    <dgm:pt modelId="{1158A888-A00B-4A04-9FC4-3905327AB915}" type="parTrans" cxnId="{8F09D7C9-30E8-4A47-86F3-1C76FD00A44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39CBF5CA-8114-49C9-BD83-F504CF4CB704}" type="sibTrans" cxnId="{8F09D7C9-30E8-4A47-86F3-1C76FD00A445}">
      <dgm:prSet/>
      <dgm:spPr/>
      <dgm:t>
        <a:bodyPr/>
        <a:lstStyle/>
        <a:p>
          <a:endParaRPr lang="en-US"/>
        </a:p>
      </dgm:t>
    </dgm:pt>
    <dgm:pt modelId="{04E6593D-578C-4028-8397-BCC754EA374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sz="24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শিল্পের উন্নয়ন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8DAC78-9C67-4A79-8095-DEFE70DEA12D}" type="parTrans" cxnId="{42E3439A-BF21-465A-B0C5-94B03FD21F7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65000"/>
            <a:lumOff val="3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D5E14E36-084A-4AF7-9829-331FE98C5A8F}" type="sibTrans" cxnId="{42E3439A-BF21-465A-B0C5-94B03FD21F74}">
      <dgm:prSet/>
      <dgm:spPr/>
      <dgm:t>
        <a:bodyPr/>
        <a:lstStyle/>
        <a:p>
          <a:endParaRPr lang="en-US"/>
        </a:p>
      </dgm:t>
    </dgm:pt>
    <dgm:pt modelId="{0603DDA6-6C1A-4E24-8626-6DDAB9ACD430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FF00"/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জীবন যাত্রার মান উন্নয়ন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6220412-44AF-4471-9BDA-5942225DDCA9}" type="parTrans" cxnId="{E83C2624-A4DD-4A92-8D07-BA65BFDEBBDE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8DF7397F-2D33-4DA5-8208-EE01A2E58195}" type="sibTrans" cxnId="{E83C2624-A4DD-4A92-8D07-BA65BFDEBBDE}">
      <dgm:prSet/>
      <dgm:spPr/>
      <dgm:t>
        <a:bodyPr/>
        <a:lstStyle/>
        <a:p>
          <a:endParaRPr lang="en-US"/>
        </a:p>
      </dgm:t>
    </dgm:pt>
    <dgm:pt modelId="{4E60D2E9-B1FE-48D7-ACF0-8EE556C834B2}">
      <dgm:prSet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b="1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আসবাবপত্রের  যোগান</a:t>
          </a:r>
          <a:endParaRPr lang="en-US" b="1" dirty="0"/>
        </a:p>
      </dgm:t>
    </dgm:pt>
    <dgm:pt modelId="{C33A95B1-FCCC-41C0-B0F6-48F5FD03C3BE}" type="parTrans" cxnId="{AE972F5E-5728-43A5-A7C1-860E872D2648}">
      <dgm:prSet/>
      <dgm:spPr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b="1"/>
        </a:p>
      </dgm:t>
    </dgm:pt>
    <dgm:pt modelId="{31AE3BA9-7C2B-4743-B3F8-E0CE3B30FFEC}" type="sibTrans" cxnId="{AE972F5E-5728-43A5-A7C1-860E872D2648}">
      <dgm:prSet/>
      <dgm:spPr/>
      <dgm:t>
        <a:bodyPr/>
        <a:lstStyle/>
        <a:p>
          <a:endParaRPr lang="en-US"/>
        </a:p>
      </dgm:t>
    </dgm:pt>
    <dgm:pt modelId="{646B29AD-4EED-4C75-A825-43EEC89AFFC5}">
      <dgm:prSet/>
      <dgm:spPr>
        <a:solidFill>
          <a:srgbClr val="FFFF00"/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b="1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কর্মসংস্থান</a:t>
          </a:r>
          <a:endParaRPr lang="en-US" b="1" dirty="0"/>
        </a:p>
      </dgm:t>
    </dgm:pt>
    <dgm:pt modelId="{7A4958A6-CF7A-4F98-AFA7-095920BB32AC}" type="parTrans" cxnId="{C8EAC6D1-971B-4134-837D-0C2BCBBDD680}">
      <dgm:prSet/>
      <dgm:spPr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 b="1"/>
        </a:p>
      </dgm:t>
    </dgm:pt>
    <dgm:pt modelId="{C8061D9C-B390-44B6-B7A1-98F83BA6A902}" type="sibTrans" cxnId="{C8EAC6D1-971B-4134-837D-0C2BCBBDD680}">
      <dgm:prSet/>
      <dgm:spPr/>
      <dgm:t>
        <a:bodyPr/>
        <a:lstStyle/>
        <a:p>
          <a:endParaRPr lang="en-US"/>
        </a:p>
      </dgm:t>
    </dgm:pt>
    <dgm:pt modelId="{6D27EAB6-6BA5-4D29-8ABD-4F7892583043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C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ব্যবসার প্রসার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4A1F5B4-D024-4D82-8228-F22B3229E95E}" type="parTrans" cxnId="{F0FD2EB0-0524-40F4-83F6-5171B73B674A}">
      <dgm:prSet/>
      <dgm:spPr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 b="1"/>
        </a:p>
      </dgm:t>
    </dgm:pt>
    <dgm:pt modelId="{94240B60-A48D-4C8F-B070-B09BC898B4A0}" type="sibTrans" cxnId="{F0FD2EB0-0524-40F4-83F6-5171B73B674A}">
      <dgm:prSet/>
      <dgm:spPr/>
      <dgm:t>
        <a:bodyPr/>
        <a:lstStyle/>
        <a:p>
          <a:endParaRPr lang="en-US"/>
        </a:p>
      </dgm:t>
    </dgm:pt>
    <dgm:pt modelId="{88ACBC50-50FA-4FD2-8784-094DBBC7379F}" type="pres">
      <dgm:prSet presAssocID="{C74B4EB4-0E83-4D47-B894-F098968A52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86F69-DE0F-428F-86FA-B35EE0C142A0}" type="pres">
      <dgm:prSet presAssocID="{E86664EF-CAB8-41D8-BFFE-ABB655F5855D}" presName="centerShape" presStyleLbl="node0" presStyleIdx="0" presStyleCnt="1"/>
      <dgm:spPr/>
      <dgm:t>
        <a:bodyPr/>
        <a:lstStyle/>
        <a:p>
          <a:endParaRPr lang="en-US"/>
        </a:p>
      </dgm:t>
    </dgm:pt>
    <dgm:pt modelId="{F92C91B5-92C8-419C-AE09-E7FE0E8E1FF6}" type="pres">
      <dgm:prSet presAssocID="{F37E0D4A-B512-42C2-8883-F5162E3BFE60}" presName="parTrans" presStyleLbl="sibTrans2D1" presStyleIdx="0" presStyleCnt="7"/>
      <dgm:spPr/>
      <dgm:t>
        <a:bodyPr/>
        <a:lstStyle/>
        <a:p>
          <a:endParaRPr lang="en-US"/>
        </a:p>
      </dgm:t>
    </dgm:pt>
    <dgm:pt modelId="{E332ED43-B281-4ADE-A8CE-A373F3D16BE1}" type="pres">
      <dgm:prSet presAssocID="{F37E0D4A-B512-42C2-8883-F5162E3BFE60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3B74806-5A6C-4DC8-A39F-25C154E2CE16}" type="pres">
      <dgm:prSet presAssocID="{EAA2A182-BE41-4464-B9C9-263BA8E30AC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2FA10-3324-458F-9968-50CCB0C6375C}" type="pres">
      <dgm:prSet presAssocID="{7A4958A6-CF7A-4F98-AFA7-095920BB32AC}" presName="parTrans" presStyleLbl="sibTrans2D1" presStyleIdx="1" presStyleCnt="7"/>
      <dgm:spPr/>
      <dgm:t>
        <a:bodyPr/>
        <a:lstStyle/>
        <a:p>
          <a:endParaRPr lang="en-US"/>
        </a:p>
      </dgm:t>
    </dgm:pt>
    <dgm:pt modelId="{7CD350E6-61A4-4E7D-AF9D-52B06F845AA3}" type="pres">
      <dgm:prSet presAssocID="{7A4958A6-CF7A-4F98-AFA7-095920BB32A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CC63168-B7B9-4F6E-AE82-966BF16AE6BA}" type="pres">
      <dgm:prSet presAssocID="{646B29AD-4EED-4C75-A825-43EEC89AFF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C2395-E27B-4698-A0A1-66EAF46487A3}" type="pres">
      <dgm:prSet presAssocID="{1158A888-A00B-4A04-9FC4-3905327AB915}" presName="parTrans" presStyleLbl="sibTrans2D1" presStyleIdx="2" presStyleCnt="7"/>
      <dgm:spPr/>
      <dgm:t>
        <a:bodyPr/>
        <a:lstStyle/>
        <a:p>
          <a:endParaRPr lang="en-US"/>
        </a:p>
      </dgm:t>
    </dgm:pt>
    <dgm:pt modelId="{C2F2A6A9-1EC4-4E71-968A-22472AD7DDEA}" type="pres">
      <dgm:prSet presAssocID="{1158A888-A00B-4A04-9FC4-3905327AB915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F18286E6-2E7F-4052-8991-0AD9E816DD97}" type="pres">
      <dgm:prSet presAssocID="{28EC1D68-0BD6-4BD1-B6AB-35DD9164703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84B9F-A044-40E7-9B42-86ADD122E2D7}" type="pres">
      <dgm:prSet presAssocID="{F48DAC78-9C67-4A79-8095-DEFE70DEA12D}" presName="parTrans" presStyleLbl="sibTrans2D1" presStyleIdx="3" presStyleCnt="7"/>
      <dgm:spPr/>
      <dgm:t>
        <a:bodyPr/>
        <a:lstStyle/>
        <a:p>
          <a:endParaRPr lang="en-US"/>
        </a:p>
      </dgm:t>
    </dgm:pt>
    <dgm:pt modelId="{A62C9A94-28CA-4A30-9430-EC0F9B775B26}" type="pres">
      <dgm:prSet presAssocID="{F48DAC78-9C67-4A79-8095-DEFE70DEA12D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C5CC850D-E91F-48CD-8E14-02D2C6FFCD11}" type="pres">
      <dgm:prSet presAssocID="{04E6593D-578C-4028-8397-BCC754EA374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A0D2B-A73F-40E4-AE1B-F00D6C986763}" type="pres">
      <dgm:prSet presAssocID="{04A1F5B4-D024-4D82-8228-F22B3229E95E}" presName="parTrans" presStyleLbl="sibTrans2D1" presStyleIdx="4" presStyleCnt="7"/>
      <dgm:spPr/>
      <dgm:t>
        <a:bodyPr/>
        <a:lstStyle/>
        <a:p>
          <a:endParaRPr lang="en-US"/>
        </a:p>
      </dgm:t>
    </dgm:pt>
    <dgm:pt modelId="{7378F5DC-1C0A-4E1D-9673-3647FF7BBC76}" type="pres">
      <dgm:prSet presAssocID="{04A1F5B4-D024-4D82-8228-F22B3229E95E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6575232-05FE-4E38-9DD3-50569BDEC71A}" type="pres">
      <dgm:prSet presAssocID="{6D27EAB6-6BA5-4D29-8ABD-4F789258304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25103-405E-43E2-A04B-97767B86863D}" type="pres">
      <dgm:prSet presAssocID="{96220412-44AF-4471-9BDA-5942225DDCA9}" presName="parTrans" presStyleLbl="sibTrans2D1" presStyleIdx="5" presStyleCnt="7"/>
      <dgm:spPr/>
      <dgm:t>
        <a:bodyPr/>
        <a:lstStyle/>
        <a:p>
          <a:endParaRPr lang="en-US"/>
        </a:p>
      </dgm:t>
    </dgm:pt>
    <dgm:pt modelId="{4396A430-AC60-469C-9390-979E0111D4B9}" type="pres">
      <dgm:prSet presAssocID="{96220412-44AF-4471-9BDA-5942225DDCA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6B095167-5BC9-41BF-B212-4A4F7F8D1D5E}" type="pres">
      <dgm:prSet presAssocID="{0603DDA6-6C1A-4E24-8626-6DDAB9ACD43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4E8B4-6DC6-4AD8-8F4C-A11AF2608D7B}" type="pres">
      <dgm:prSet presAssocID="{C33A95B1-FCCC-41C0-B0F6-48F5FD03C3BE}" presName="parTrans" presStyleLbl="sibTrans2D1" presStyleIdx="6" presStyleCnt="7"/>
      <dgm:spPr/>
      <dgm:t>
        <a:bodyPr/>
        <a:lstStyle/>
        <a:p>
          <a:endParaRPr lang="en-US"/>
        </a:p>
      </dgm:t>
    </dgm:pt>
    <dgm:pt modelId="{5DD9704E-CA88-4CD3-8003-61DDC864D280}" type="pres">
      <dgm:prSet presAssocID="{C33A95B1-FCCC-41C0-B0F6-48F5FD03C3BE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C7719985-8206-4294-B077-88FD2E53BF48}" type="pres">
      <dgm:prSet presAssocID="{4E60D2E9-B1FE-48D7-ACF0-8EE556C834B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277C4C-F7B2-47AB-88F7-0C934448BF70}" type="presOf" srcId="{7A4958A6-CF7A-4F98-AFA7-095920BB32AC}" destId="{9FB2FA10-3324-458F-9968-50CCB0C6375C}" srcOrd="0" destOrd="0" presId="urn:microsoft.com/office/officeart/2005/8/layout/radial5"/>
    <dgm:cxn modelId="{24341915-119C-4425-8E78-084622CCD170}" type="presOf" srcId="{E86664EF-CAB8-41D8-BFFE-ABB655F5855D}" destId="{5AB86F69-DE0F-428F-86FA-B35EE0C142A0}" srcOrd="0" destOrd="0" presId="urn:microsoft.com/office/officeart/2005/8/layout/radial5"/>
    <dgm:cxn modelId="{F0FD2EB0-0524-40F4-83F6-5171B73B674A}" srcId="{E86664EF-CAB8-41D8-BFFE-ABB655F5855D}" destId="{6D27EAB6-6BA5-4D29-8ABD-4F7892583043}" srcOrd="4" destOrd="0" parTransId="{04A1F5B4-D024-4D82-8228-F22B3229E95E}" sibTransId="{94240B60-A48D-4C8F-B070-B09BC898B4A0}"/>
    <dgm:cxn modelId="{C8EAC6D1-971B-4134-837D-0C2BCBBDD680}" srcId="{E86664EF-CAB8-41D8-BFFE-ABB655F5855D}" destId="{646B29AD-4EED-4C75-A825-43EEC89AFFC5}" srcOrd="1" destOrd="0" parTransId="{7A4958A6-CF7A-4F98-AFA7-095920BB32AC}" sibTransId="{C8061D9C-B390-44B6-B7A1-98F83BA6A902}"/>
    <dgm:cxn modelId="{DEC4617D-DD96-479C-89E1-0254BF63A32E}" type="presOf" srcId="{1158A888-A00B-4A04-9FC4-3905327AB915}" destId="{D6CC2395-E27B-4698-A0A1-66EAF46487A3}" srcOrd="0" destOrd="0" presId="urn:microsoft.com/office/officeart/2005/8/layout/radial5"/>
    <dgm:cxn modelId="{09E1BCF8-FFD3-4436-99A4-E0A5CCE51E73}" type="presOf" srcId="{F48DAC78-9C67-4A79-8095-DEFE70DEA12D}" destId="{F2C84B9F-A044-40E7-9B42-86ADD122E2D7}" srcOrd="0" destOrd="0" presId="urn:microsoft.com/office/officeart/2005/8/layout/radial5"/>
    <dgm:cxn modelId="{62BD257E-05FA-437A-BF89-CADCAA1FCF95}" type="presOf" srcId="{6D27EAB6-6BA5-4D29-8ABD-4F7892583043}" destId="{E6575232-05FE-4E38-9DD3-50569BDEC71A}" srcOrd="0" destOrd="0" presId="urn:microsoft.com/office/officeart/2005/8/layout/radial5"/>
    <dgm:cxn modelId="{89C315A8-616F-4749-80AB-C3E14AD98856}" srcId="{E86664EF-CAB8-41D8-BFFE-ABB655F5855D}" destId="{EAA2A182-BE41-4464-B9C9-263BA8E30ACA}" srcOrd="0" destOrd="0" parTransId="{F37E0D4A-B512-42C2-8883-F5162E3BFE60}" sibTransId="{53AFCDB1-3583-439D-B90E-5B5FD79A3148}"/>
    <dgm:cxn modelId="{8F09D7C9-30E8-4A47-86F3-1C76FD00A445}" srcId="{E86664EF-CAB8-41D8-BFFE-ABB655F5855D}" destId="{28EC1D68-0BD6-4BD1-B6AB-35DD91647036}" srcOrd="2" destOrd="0" parTransId="{1158A888-A00B-4A04-9FC4-3905327AB915}" sibTransId="{39CBF5CA-8114-49C9-BD83-F504CF4CB704}"/>
    <dgm:cxn modelId="{42E3439A-BF21-465A-B0C5-94B03FD21F74}" srcId="{E86664EF-CAB8-41D8-BFFE-ABB655F5855D}" destId="{04E6593D-578C-4028-8397-BCC754EA3749}" srcOrd="3" destOrd="0" parTransId="{F48DAC78-9C67-4A79-8095-DEFE70DEA12D}" sibTransId="{D5E14E36-084A-4AF7-9829-331FE98C5A8F}"/>
    <dgm:cxn modelId="{8571BEC4-26EB-4491-9BA6-7DF276C3CCAD}" type="presOf" srcId="{C33A95B1-FCCC-41C0-B0F6-48F5FD03C3BE}" destId="{D7D4E8B4-6DC6-4AD8-8F4C-A11AF2608D7B}" srcOrd="0" destOrd="0" presId="urn:microsoft.com/office/officeart/2005/8/layout/radial5"/>
    <dgm:cxn modelId="{AE972F5E-5728-43A5-A7C1-860E872D2648}" srcId="{E86664EF-CAB8-41D8-BFFE-ABB655F5855D}" destId="{4E60D2E9-B1FE-48D7-ACF0-8EE556C834B2}" srcOrd="6" destOrd="0" parTransId="{C33A95B1-FCCC-41C0-B0F6-48F5FD03C3BE}" sibTransId="{31AE3BA9-7C2B-4743-B3F8-E0CE3B30FFEC}"/>
    <dgm:cxn modelId="{3CECA51E-1CA6-494D-A3CE-4C353CD4DE5E}" type="presOf" srcId="{4E60D2E9-B1FE-48D7-ACF0-8EE556C834B2}" destId="{C7719985-8206-4294-B077-88FD2E53BF48}" srcOrd="0" destOrd="0" presId="urn:microsoft.com/office/officeart/2005/8/layout/radial5"/>
    <dgm:cxn modelId="{B0EBA609-E3DD-451C-85FE-D21C39CAC74B}" type="presOf" srcId="{EAA2A182-BE41-4464-B9C9-263BA8E30ACA}" destId="{E3B74806-5A6C-4DC8-A39F-25C154E2CE16}" srcOrd="0" destOrd="0" presId="urn:microsoft.com/office/officeart/2005/8/layout/radial5"/>
    <dgm:cxn modelId="{2A321209-06AC-43F0-9BA4-A66E054F1115}" type="presOf" srcId="{F37E0D4A-B512-42C2-8883-F5162E3BFE60}" destId="{F92C91B5-92C8-419C-AE09-E7FE0E8E1FF6}" srcOrd="0" destOrd="0" presId="urn:microsoft.com/office/officeart/2005/8/layout/radial5"/>
    <dgm:cxn modelId="{634E6BB0-42BF-4095-8E24-59FB61B25B1C}" type="presOf" srcId="{0603DDA6-6C1A-4E24-8626-6DDAB9ACD430}" destId="{6B095167-5BC9-41BF-B212-4A4F7F8D1D5E}" srcOrd="0" destOrd="0" presId="urn:microsoft.com/office/officeart/2005/8/layout/radial5"/>
    <dgm:cxn modelId="{9D4779D0-065F-4884-9269-C48C22B553FA}" type="presOf" srcId="{04A1F5B4-D024-4D82-8228-F22B3229E95E}" destId="{7378F5DC-1C0A-4E1D-9673-3647FF7BBC76}" srcOrd="1" destOrd="0" presId="urn:microsoft.com/office/officeart/2005/8/layout/radial5"/>
    <dgm:cxn modelId="{D0D756AB-6058-4599-9D0B-3C5902CE1D66}" type="presOf" srcId="{F48DAC78-9C67-4A79-8095-DEFE70DEA12D}" destId="{A62C9A94-28CA-4A30-9430-EC0F9B775B26}" srcOrd="1" destOrd="0" presId="urn:microsoft.com/office/officeart/2005/8/layout/radial5"/>
    <dgm:cxn modelId="{347A50F2-99EF-47FA-AE2E-61EB515E7686}" type="presOf" srcId="{04E6593D-578C-4028-8397-BCC754EA3749}" destId="{C5CC850D-E91F-48CD-8E14-02D2C6FFCD11}" srcOrd="0" destOrd="0" presId="urn:microsoft.com/office/officeart/2005/8/layout/radial5"/>
    <dgm:cxn modelId="{03A4B525-2404-4424-A893-612791398B8E}" type="presOf" srcId="{7A4958A6-CF7A-4F98-AFA7-095920BB32AC}" destId="{7CD350E6-61A4-4E7D-AF9D-52B06F845AA3}" srcOrd="1" destOrd="0" presId="urn:microsoft.com/office/officeart/2005/8/layout/radial5"/>
    <dgm:cxn modelId="{7BE782B5-5E80-4B79-8360-2DA44E418C28}" type="presOf" srcId="{646B29AD-4EED-4C75-A825-43EEC89AFFC5}" destId="{1CC63168-B7B9-4F6E-AE82-966BF16AE6BA}" srcOrd="0" destOrd="0" presId="urn:microsoft.com/office/officeart/2005/8/layout/radial5"/>
    <dgm:cxn modelId="{E83C2624-A4DD-4A92-8D07-BA65BFDEBBDE}" srcId="{E86664EF-CAB8-41D8-BFFE-ABB655F5855D}" destId="{0603DDA6-6C1A-4E24-8626-6DDAB9ACD430}" srcOrd="5" destOrd="0" parTransId="{96220412-44AF-4471-9BDA-5942225DDCA9}" sibTransId="{8DF7397F-2D33-4DA5-8208-EE01A2E58195}"/>
    <dgm:cxn modelId="{025A5F2C-5ACA-48C0-9E79-37EFC95C6C14}" type="presOf" srcId="{04A1F5B4-D024-4D82-8228-F22B3229E95E}" destId="{94EA0D2B-A73F-40E4-AE1B-F00D6C986763}" srcOrd="0" destOrd="0" presId="urn:microsoft.com/office/officeart/2005/8/layout/radial5"/>
    <dgm:cxn modelId="{97935E10-C07E-4497-939B-6542C2D2D4DB}" type="presOf" srcId="{96220412-44AF-4471-9BDA-5942225DDCA9}" destId="{4396A430-AC60-469C-9390-979E0111D4B9}" srcOrd="1" destOrd="0" presId="urn:microsoft.com/office/officeart/2005/8/layout/radial5"/>
    <dgm:cxn modelId="{7EEC1740-9EF9-4DF7-9185-3816E6F10660}" type="presOf" srcId="{1158A888-A00B-4A04-9FC4-3905327AB915}" destId="{C2F2A6A9-1EC4-4E71-968A-22472AD7DDEA}" srcOrd="1" destOrd="0" presId="urn:microsoft.com/office/officeart/2005/8/layout/radial5"/>
    <dgm:cxn modelId="{5CFF2E8B-930F-4A21-A638-4862978EE586}" srcId="{C74B4EB4-0E83-4D47-B894-F098968A5203}" destId="{E86664EF-CAB8-41D8-BFFE-ABB655F5855D}" srcOrd="0" destOrd="0" parTransId="{0993CBF2-8704-4417-AFB0-60756873532A}" sibTransId="{954FF24B-780C-40A3-B130-11D9914EF4B7}"/>
    <dgm:cxn modelId="{96C6A809-DD87-441F-8996-B5F012959ED5}" type="presOf" srcId="{C33A95B1-FCCC-41C0-B0F6-48F5FD03C3BE}" destId="{5DD9704E-CA88-4CD3-8003-61DDC864D280}" srcOrd="1" destOrd="0" presId="urn:microsoft.com/office/officeart/2005/8/layout/radial5"/>
    <dgm:cxn modelId="{677DB112-31BE-4B11-B882-AA4270B1A20E}" type="presOf" srcId="{F37E0D4A-B512-42C2-8883-F5162E3BFE60}" destId="{E332ED43-B281-4ADE-A8CE-A373F3D16BE1}" srcOrd="1" destOrd="0" presId="urn:microsoft.com/office/officeart/2005/8/layout/radial5"/>
    <dgm:cxn modelId="{3EC1EED3-EC97-42D4-B81A-E64392F986CC}" type="presOf" srcId="{96220412-44AF-4471-9BDA-5942225DDCA9}" destId="{CC125103-405E-43E2-A04B-97767B86863D}" srcOrd="0" destOrd="0" presId="urn:microsoft.com/office/officeart/2005/8/layout/radial5"/>
    <dgm:cxn modelId="{DF9F87EB-0A90-4999-AB15-57DF32ADC7BA}" type="presOf" srcId="{28EC1D68-0BD6-4BD1-B6AB-35DD91647036}" destId="{F18286E6-2E7F-4052-8991-0AD9E816DD97}" srcOrd="0" destOrd="0" presId="urn:microsoft.com/office/officeart/2005/8/layout/radial5"/>
    <dgm:cxn modelId="{C411F843-A598-43A3-AE1A-78CCF06DD983}" type="presOf" srcId="{C74B4EB4-0E83-4D47-B894-F098968A5203}" destId="{88ACBC50-50FA-4FD2-8784-094DBBC7379F}" srcOrd="0" destOrd="0" presId="urn:microsoft.com/office/officeart/2005/8/layout/radial5"/>
    <dgm:cxn modelId="{BC23C08B-4BF3-4DF7-96E0-077F40D6D24D}" type="presParOf" srcId="{88ACBC50-50FA-4FD2-8784-094DBBC7379F}" destId="{5AB86F69-DE0F-428F-86FA-B35EE0C142A0}" srcOrd="0" destOrd="0" presId="urn:microsoft.com/office/officeart/2005/8/layout/radial5"/>
    <dgm:cxn modelId="{6A3899D8-0D19-40B2-96F4-E6A6CFA6F5A0}" type="presParOf" srcId="{88ACBC50-50FA-4FD2-8784-094DBBC7379F}" destId="{F92C91B5-92C8-419C-AE09-E7FE0E8E1FF6}" srcOrd="1" destOrd="0" presId="urn:microsoft.com/office/officeart/2005/8/layout/radial5"/>
    <dgm:cxn modelId="{84013599-764B-474D-80F7-400623DF5F5A}" type="presParOf" srcId="{F92C91B5-92C8-419C-AE09-E7FE0E8E1FF6}" destId="{E332ED43-B281-4ADE-A8CE-A373F3D16BE1}" srcOrd="0" destOrd="0" presId="urn:microsoft.com/office/officeart/2005/8/layout/radial5"/>
    <dgm:cxn modelId="{80D2E5C1-B88A-4701-BB4B-60367667B6ED}" type="presParOf" srcId="{88ACBC50-50FA-4FD2-8784-094DBBC7379F}" destId="{E3B74806-5A6C-4DC8-A39F-25C154E2CE16}" srcOrd="2" destOrd="0" presId="urn:microsoft.com/office/officeart/2005/8/layout/radial5"/>
    <dgm:cxn modelId="{73AEBF86-8341-4F28-828A-E7D2117C21E4}" type="presParOf" srcId="{88ACBC50-50FA-4FD2-8784-094DBBC7379F}" destId="{9FB2FA10-3324-458F-9968-50CCB0C6375C}" srcOrd="3" destOrd="0" presId="urn:microsoft.com/office/officeart/2005/8/layout/radial5"/>
    <dgm:cxn modelId="{E0C9F868-E0F3-47AF-A679-B117896FD06A}" type="presParOf" srcId="{9FB2FA10-3324-458F-9968-50CCB0C6375C}" destId="{7CD350E6-61A4-4E7D-AF9D-52B06F845AA3}" srcOrd="0" destOrd="0" presId="urn:microsoft.com/office/officeart/2005/8/layout/radial5"/>
    <dgm:cxn modelId="{AA8CBE06-1169-4DE3-A1CE-B96C4BE6E85D}" type="presParOf" srcId="{88ACBC50-50FA-4FD2-8784-094DBBC7379F}" destId="{1CC63168-B7B9-4F6E-AE82-966BF16AE6BA}" srcOrd="4" destOrd="0" presId="urn:microsoft.com/office/officeart/2005/8/layout/radial5"/>
    <dgm:cxn modelId="{002DDFBD-195A-4818-B0F1-53F79C505D41}" type="presParOf" srcId="{88ACBC50-50FA-4FD2-8784-094DBBC7379F}" destId="{D6CC2395-E27B-4698-A0A1-66EAF46487A3}" srcOrd="5" destOrd="0" presId="urn:microsoft.com/office/officeart/2005/8/layout/radial5"/>
    <dgm:cxn modelId="{07E64FD1-063F-4B08-AF29-5F0D283115AD}" type="presParOf" srcId="{D6CC2395-E27B-4698-A0A1-66EAF46487A3}" destId="{C2F2A6A9-1EC4-4E71-968A-22472AD7DDEA}" srcOrd="0" destOrd="0" presId="urn:microsoft.com/office/officeart/2005/8/layout/radial5"/>
    <dgm:cxn modelId="{26CAFA5E-9918-4E7C-9E01-5D40F34D964D}" type="presParOf" srcId="{88ACBC50-50FA-4FD2-8784-094DBBC7379F}" destId="{F18286E6-2E7F-4052-8991-0AD9E816DD97}" srcOrd="6" destOrd="0" presId="urn:microsoft.com/office/officeart/2005/8/layout/radial5"/>
    <dgm:cxn modelId="{4C792B2F-BE6D-4857-869E-1841B7E2ECBB}" type="presParOf" srcId="{88ACBC50-50FA-4FD2-8784-094DBBC7379F}" destId="{F2C84B9F-A044-40E7-9B42-86ADD122E2D7}" srcOrd="7" destOrd="0" presId="urn:microsoft.com/office/officeart/2005/8/layout/radial5"/>
    <dgm:cxn modelId="{4E3EAD95-7D5C-4D9B-A840-C2BA6E0AA362}" type="presParOf" srcId="{F2C84B9F-A044-40E7-9B42-86ADD122E2D7}" destId="{A62C9A94-28CA-4A30-9430-EC0F9B775B26}" srcOrd="0" destOrd="0" presId="urn:microsoft.com/office/officeart/2005/8/layout/radial5"/>
    <dgm:cxn modelId="{1799EDF8-F112-4A61-95FA-DD032BCF7BC0}" type="presParOf" srcId="{88ACBC50-50FA-4FD2-8784-094DBBC7379F}" destId="{C5CC850D-E91F-48CD-8E14-02D2C6FFCD11}" srcOrd="8" destOrd="0" presId="urn:microsoft.com/office/officeart/2005/8/layout/radial5"/>
    <dgm:cxn modelId="{6CDEE030-8B5B-4E25-AE77-749F37A9C3A8}" type="presParOf" srcId="{88ACBC50-50FA-4FD2-8784-094DBBC7379F}" destId="{94EA0D2B-A73F-40E4-AE1B-F00D6C986763}" srcOrd="9" destOrd="0" presId="urn:microsoft.com/office/officeart/2005/8/layout/radial5"/>
    <dgm:cxn modelId="{88A688C5-2F9D-40FC-B4B0-D404D59BF8AC}" type="presParOf" srcId="{94EA0D2B-A73F-40E4-AE1B-F00D6C986763}" destId="{7378F5DC-1C0A-4E1D-9673-3647FF7BBC76}" srcOrd="0" destOrd="0" presId="urn:microsoft.com/office/officeart/2005/8/layout/radial5"/>
    <dgm:cxn modelId="{13FD267E-8767-493E-99B8-F9D6507AE827}" type="presParOf" srcId="{88ACBC50-50FA-4FD2-8784-094DBBC7379F}" destId="{E6575232-05FE-4E38-9DD3-50569BDEC71A}" srcOrd="10" destOrd="0" presId="urn:microsoft.com/office/officeart/2005/8/layout/radial5"/>
    <dgm:cxn modelId="{D84F614F-C801-493E-BDF5-4383AF5C47BA}" type="presParOf" srcId="{88ACBC50-50FA-4FD2-8784-094DBBC7379F}" destId="{CC125103-405E-43E2-A04B-97767B86863D}" srcOrd="11" destOrd="0" presId="urn:microsoft.com/office/officeart/2005/8/layout/radial5"/>
    <dgm:cxn modelId="{627B4EF9-F0AB-48D6-860F-A938A8140735}" type="presParOf" srcId="{CC125103-405E-43E2-A04B-97767B86863D}" destId="{4396A430-AC60-469C-9390-979E0111D4B9}" srcOrd="0" destOrd="0" presId="urn:microsoft.com/office/officeart/2005/8/layout/radial5"/>
    <dgm:cxn modelId="{A952E294-59F1-43D0-B7F6-559D0E57CFA6}" type="presParOf" srcId="{88ACBC50-50FA-4FD2-8784-094DBBC7379F}" destId="{6B095167-5BC9-41BF-B212-4A4F7F8D1D5E}" srcOrd="12" destOrd="0" presId="urn:microsoft.com/office/officeart/2005/8/layout/radial5"/>
    <dgm:cxn modelId="{E6264D64-1BE0-49E5-BA87-15E70C4A362E}" type="presParOf" srcId="{88ACBC50-50FA-4FD2-8784-094DBBC7379F}" destId="{D7D4E8B4-6DC6-4AD8-8F4C-A11AF2608D7B}" srcOrd="13" destOrd="0" presId="urn:microsoft.com/office/officeart/2005/8/layout/radial5"/>
    <dgm:cxn modelId="{0C66E3CF-9280-49A9-9792-6565FADF329C}" type="presParOf" srcId="{D7D4E8B4-6DC6-4AD8-8F4C-A11AF2608D7B}" destId="{5DD9704E-CA88-4CD3-8003-61DDC864D280}" srcOrd="0" destOrd="0" presId="urn:microsoft.com/office/officeart/2005/8/layout/radial5"/>
    <dgm:cxn modelId="{4364B3CE-67B2-4DC8-A09F-2AD712D899CB}" type="presParOf" srcId="{88ACBC50-50FA-4FD2-8784-094DBBC7379F}" destId="{C7719985-8206-4294-B077-88FD2E53BF4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A0168-2A01-45F0-BCF1-37F1C60B96B1}">
      <dsp:nvSpPr>
        <dsp:cNvPr id="0" name=""/>
        <dsp:cNvSpPr/>
      </dsp:nvSpPr>
      <dsp:spPr>
        <a:xfrm>
          <a:off x="7788" y="377674"/>
          <a:ext cx="6926580" cy="629689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এই পাঠ শেষে শিক্ষার্থীরা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…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7788" y="377674"/>
        <a:ext cx="6926580" cy="629689"/>
      </dsp:txXfrm>
    </dsp:sp>
    <dsp:sp modelId="{865A56DB-BCB3-4333-B3A4-E24F8AB65AE6}">
      <dsp:nvSpPr>
        <dsp:cNvPr id="0" name=""/>
        <dsp:cNvSpPr/>
      </dsp:nvSpPr>
      <dsp:spPr>
        <a:xfrm>
          <a:off x="7788" y="1007364"/>
          <a:ext cx="2052978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F55E2-6481-4C77-972D-EC083ADF1AE0}">
      <dsp:nvSpPr>
        <dsp:cNvPr id="0" name=""/>
        <dsp:cNvSpPr/>
      </dsp:nvSpPr>
      <dsp:spPr>
        <a:xfrm>
          <a:off x="1197436" y="1007364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1E829-B82E-4730-BB9F-2D309C6DA0DD}">
      <dsp:nvSpPr>
        <dsp:cNvPr id="0" name=""/>
        <dsp:cNvSpPr/>
      </dsp:nvSpPr>
      <dsp:spPr>
        <a:xfrm>
          <a:off x="2171775" y="1007364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BDF1C-5FFB-4309-8556-1B4AD3B5B828}">
      <dsp:nvSpPr>
        <dsp:cNvPr id="0" name=""/>
        <dsp:cNvSpPr/>
      </dsp:nvSpPr>
      <dsp:spPr>
        <a:xfrm>
          <a:off x="3145345" y="1007364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51588-2AC2-44ED-9871-9C87B630942F}">
      <dsp:nvSpPr>
        <dsp:cNvPr id="0" name=""/>
        <dsp:cNvSpPr/>
      </dsp:nvSpPr>
      <dsp:spPr>
        <a:xfrm>
          <a:off x="4119684" y="1007364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403F0-D04A-47D4-83AC-4B4385646280}">
      <dsp:nvSpPr>
        <dsp:cNvPr id="0" name=""/>
        <dsp:cNvSpPr/>
      </dsp:nvSpPr>
      <dsp:spPr>
        <a:xfrm>
          <a:off x="5093253" y="1007364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B1DBF-48E4-4404-A19F-E4738711CDC3}">
      <dsp:nvSpPr>
        <dsp:cNvPr id="0" name=""/>
        <dsp:cNvSpPr/>
      </dsp:nvSpPr>
      <dsp:spPr>
        <a:xfrm>
          <a:off x="6075380" y="1007364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1DCCA-E681-4414-BF88-762A2D8C1D51}">
      <dsp:nvSpPr>
        <dsp:cNvPr id="0" name=""/>
        <dsp:cNvSpPr/>
      </dsp:nvSpPr>
      <dsp:spPr>
        <a:xfrm>
          <a:off x="684333" y="1135634"/>
          <a:ext cx="6095693" cy="1026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98463" lvl="0" indent="-398463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১</a:t>
          </a:r>
          <a:r>
            <a:rPr lang="bn-IN" sz="3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.</a:t>
          </a:r>
          <a:r>
            <a:rPr lang="bn-BD" sz="3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মানুষের আর্থ-সামাজিক ব্যবস্থা</a:t>
          </a:r>
          <a:r>
            <a:rPr lang="en-US" sz="3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বর্ণনা </a:t>
          </a:r>
          <a:r>
            <a:rPr lang="bn-BD" sz="3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করতে </a:t>
          </a:r>
          <a:r>
            <a:rPr lang="bn-BD" sz="3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;</a:t>
          </a:r>
          <a:r>
            <a:rPr lang="bn-BD" sz="3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000" kern="1200" dirty="0"/>
        </a:p>
      </dsp:txBody>
      <dsp:txXfrm>
        <a:off x="684333" y="1135634"/>
        <a:ext cx="6095693" cy="1026160"/>
      </dsp:txXfrm>
    </dsp:sp>
    <dsp:sp modelId="{1EA31D89-4420-4CBA-8EF9-7FA76715B5EC}">
      <dsp:nvSpPr>
        <dsp:cNvPr id="0" name=""/>
        <dsp:cNvSpPr/>
      </dsp:nvSpPr>
      <dsp:spPr>
        <a:xfrm>
          <a:off x="7788" y="2383536"/>
          <a:ext cx="6926580" cy="629689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7788" y="2383536"/>
        <a:ext cx="6926580" cy="629689"/>
      </dsp:txXfrm>
    </dsp:sp>
    <dsp:sp modelId="{1977F342-91E2-4A86-BAC3-BF8AB1E79110}">
      <dsp:nvSpPr>
        <dsp:cNvPr id="0" name=""/>
        <dsp:cNvSpPr/>
      </dsp:nvSpPr>
      <dsp:spPr>
        <a:xfrm>
          <a:off x="7788" y="3013225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D9273-9063-4375-B1C7-BEC156691462}">
      <dsp:nvSpPr>
        <dsp:cNvPr id="0" name=""/>
        <dsp:cNvSpPr/>
      </dsp:nvSpPr>
      <dsp:spPr>
        <a:xfrm>
          <a:off x="981357" y="3013225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685EA-A2C0-4AD9-B317-1A52D791A460}">
      <dsp:nvSpPr>
        <dsp:cNvPr id="0" name=""/>
        <dsp:cNvSpPr/>
      </dsp:nvSpPr>
      <dsp:spPr>
        <a:xfrm>
          <a:off x="1955696" y="3013225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9A27D-D75D-4166-B3A2-158142A50596}">
      <dsp:nvSpPr>
        <dsp:cNvPr id="0" name=""/>
        <dsp:cNvSpPr/>
      </dsp:nvSpPr>
      <dsp:spPr>
        <a:xfrm>
          <a:off x="3009496" y="3013225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CADD0-92B7-4C8B-9BEE-C69F2BAB6568}">
      <dsp:nvSpPr>
        <dsp:cNvPr id="0" name=""/>
        <dsp:cNvSpPr/>
      </dsp:nvSpPr>
      <dsp:spPr>
        <a:xfrm>
          <a:off x="3903604" y="3013225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BB323-D1C3-4FFA-96E5-5B4F2F6C9CC9}">
      <dsp:nvSpPr>
        <dsp:cNvPr id="0" name=""/>
        <dsp:cNvSpPr/>
      </dsp:nvSpPr>
      <dsp:spPr>
        <a:xfrm>
          <a:off x="4877173" y="3013225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3F6CF-0C63-4172-8AF5-E9610C66D926}">
      <dsp:nvSpPr>
        <dsp:cNvPr id="0" name=""/>
        <dsp:cNvSpPr/>
      </dsp:nvSpPr>
      <dsp:spPr>
        <a:xfrm>
          <a:off x="6075380" y="3013225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D83A0-CDB6-4DD1-AA13-8CB5FB654672}">
      <dsp:nvSpPr>
        <dsp:cNvPr id="0" name=""/>
        <dsp:cNvSpPr/>
      </dsp:nvSpPr>
      <dsp:spPr>
        <a:xfrm>
          <a:off x="447028" y="3141495"/>
          <a:ext cx="6138144" cy="1026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২. বাংলাদেশের অর্থনৈতিক উন্নতিতে প্রাকৃতিক সম্পদের ভূমিকা </a:t>
          </a:r>
          <a:r>
            <a:rPr lang="bn-BD" sz="3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ব্যাখ্যা করতে </a:t>
          </a:r>
          <a:r>
            <a:rPr lang="bn-BD" sz="3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পারবে।  </a:t>
          </a:r>
          <a:endParaRPr lang="en-US" sz="3000" kern="1200" dirty="0"/>
        </a:p>
      </dsp:txBody>
      <dsp:txXfrm>
        <a:off x="447028" y="3141495"/>
        <a:ext cx="6138144" cy="102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86F69-DE0F-428F-86FA-B35EE0C142A0}">
      <dsp:nvSpPr>
        <dsp:cNvPr id="0" name=""/>
        <dsp:cNvSpPr/>
      </dsp:nvSpPr>
      <dsp:spPr>
        <a:xfrm>
          <a:off x="3127548" y="2373147"/>
          <a:ext cx="1822102" cy="1822102"/>
        </a:xfrm>
        <a:prstGeom prst="ellipse">
          <a:avLst/>
        </a:prstGeom>
        <a:solidFill>
          <a:srgbClr val="66FFFF"/>
        </a:solidFill>
        <a:ln>
          <a:solidFill>
            <a:srgbClr val="00000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প্রাকৃতিক সম্পদের ভূমিকা </a:t>
          </a:r>
          <a:endParaRPr lang="en-US" sz="2400" b="1" kern="1200" dirty="0">
            <a:solidFill>
              <a:srgbClr val="050403"/>
            </a:solidFill>
            <a:latin typeface="NikoshBAN" pitchFamily="2" charset="0"/>
            <a:cs typeface="NikoshBAN" pitchFamily="2" charset="0"/>
          </a:endParaRPr>
        </a:p>
      </dsp:txBody>
      <dsp:txXfrm>
        <a:off x="3394389" y="2639988"/>
        <a:ext cx="1288420" cy="1288420"/>
      </dsp:txXfrm>
    </dsp:sp>
    <dsp:sp modelId="{F92C91B5-92C8-419C-AE09-E7FE0E8E1FF6}">
      <dsp:nvSpPr>
        <dsp:cNvPr id="0" name=""/>
        <dsp:cNvSpPr/>
      </dsp:nvSpPr>
      <dsp:spPr>
        <a:xfrm rot="16200000">
          <a:off x="3844931" y="1708940"/>
          <a:ext cx="387336" cy="619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>
        <a:off x="3903032" y="1890944"/>
        <a:ext cx="271135" cy="371708"/>
      </dsp:txXfrm>
    </dsp:sp>
    <dsp:sp modelId="{E3B74806-5A6C-4DC8-A39F-25C154E2CE16}">
      <dsp:nvSpPr>
        <dsp:cNvPr id="0" name=""/>
        <dsp:cNvSpPr/>
      </dsp:nvSpPr>
      <dsp:spPr>
        <a:xfrm>
          <a:off x="3218653" y="2431"/>
          <a:ext cx="1639892" cy="1639892"/>
        </a:xfrm>
        <a:prstGeom prst="ellipse">
          <a:avLst/>
        </a:prstGeom>
        <a:solidFill>
          <a:srgbClr val="CC99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 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58810" y="242588"/>
        <a:ext cx="1159578" cy="1159578"/>
      </dsp:txXfrm>
    </dsp:sp>
    <dsp:sp modelId="{9FB2FA10-3324-458F-9968-50CCB0C6375C}">
      <dsp:nvSpPr>
        <dsp:cNvPr id="0" name=""/>
        <dsp:cNvSpPr/>
      </dsp:nvSpPr>
      <dsp:spPr>
        <a:xfrm rot="19285714">
          <a:off x="4834340" y="2185414"/>
          <a:ext cx="387336" cy="61951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/>
        </a:p>
      </dsp:txBody>
      <dsp:txXfrm>
        <a:off x="4847016" y="2345542"/>
        <a:ext cx="271135" cy="371708"/>
      </dsp:txXfrm>
    </dsp:sp>
    <dsp:sp modelId="{1CC63168-B7B9-4F6E-AE82-966BF16AE6BA}">
      <dsp:nvSpPr>
        <dsp:cNvPr id="0" name=""/>
        <dsp:cNvSpPr/>
      </dsp:nvSpPr>
      <dsp:spPr>
        <a:xfrm>
          <a:off x="5143382" y="929331"/>
          <a:ext cx="1639892" cy="163989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কর্মসংস্থান</a:t>
          </a:r>
          <a:endParaRPr lang="en-US" sz="2100" b="1" kern="1200" dirty="0"/>
        </a:p>
      </dsp:txBody>
      <dsp:txXfrm>
        <a:off x="5383539" y="1169488"/>
        <a:ext cx="1159578" cy="1159578"/>
      </dsp:txXfrm>
    </dsp:sp>
    <dsp:sp modelId="{D6CC2395-E27B-4698-A0A1-66EAF46487A3}">
      <dsp:nvSpPr>
        <dsp:cNvPr id="0" name=""/>
        <dsp:cNvSpPr/>
      </dsp:nvSpPr>
      <dsp:spPr>
        <a:xfrm rot="771429">
          <a:off x="5078703" y="3256041"/>
          <a:ext cx="387336" cy="619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>
        <a:off x="5080160" y="3367015"/>
        <a:ext cx="271135" cy="371708"/>
      </dsp:txXfrm>
    </dsp:sp>
    <dsp:sp modelId="{F18286E6-2E7F-4052-8991-0AD9E816DD97}">
      <dsp:nvSpPr>
        <dsp:cNvPr id="0" name=""/>
        <dsp:cNvSpPr/>
      </dsp:nvSpPr>
      <dsp:spPr>
        <a:xfrm>
          <a:off x="5618751" y="3012058"/>
          <a:ext cx="1639892" cy="163989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 খাদ্যের অভাব পূরণ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858908" y="3252215"/>
        <a:ext cx="1159578" cy="1159578"/>
      </dsp:txXfrm>
    </dsp:sp>
    <dsp:sp modelId="{F2C84B9F-A044-40E7-9B42-86ADD122E2D7}">
      <dsp:nvSpPr>
        <dsp:cNvPr id="0" name=""/>
        <dsp:cNvSpPr/>
      </dsp:nvSpPr>
      <dsp:spPr>
        <a:xfrm rot="3857143">
          <a:off x="4394011" y="4114617"/>
          <a:ext cx="387336" cy="61951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5000"/>
            <a:lumOff val="3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>
        <a:off x="4426903" y="4186173"/>
        <a:ext cx="271135" cy="371708"/>
      </dsp:txXfrm>
    </dsp:sp>
    <dsp:sp modelId="{C5CC850D-E91F-48CD-8E14-02D2C6FFCD11}">
      <dsp:nvSpPr>
        <dsp:cNvPr id="0" name=""/>
        <dsp:cNvSpPr/>
      </dsp:nvSpPr>
      <dsp:spPr>
        <a:xfrm>
          <a:off x="4286797" y="4682276"/>
          <a:ext cx="1639892" cy="1639892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শিল্পের উন্নয়ন 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526954" y="4922433"/>
        <a:ext cx="1159578" cy="1159578"/>
      </dsp:txXfrm>
    </dsp:sp>
    <dsp:sp modelId="{94EA0D2B-A73F-40E4-AE1B-F00D6C986763}">
      <dsp:nvSpPr>
        <dsp:cNvPr id="0" name=""/>
        <dsp:cNvSpPr/>
      </dsp:nvSpPr>
      <dsp:spPr>
        <a:xfrm rot="6942857">
          <a:off x="3295851" y="4114617"/>
          <a:ext cx="387336" cy="61951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/>
        </a:p>
      </dsp:txBody>
      <dsp:txXfrm rot="10800000">
        <a:off x="3379160" y="4186173"/>
        <a:ext cx="271135" cy="371708"/>
      </dsp:txXfrm>
    </dsp:sp>
    <dsp:sp modelId="{E6575232-05FE-4E38-9DD3-50569BDEC71A}">
      <dsp:nvSpPr>
        <dsp:cNvPr id="0" name=""/>
        <dsp:cNvSpPr/>
      </dsp:nvSpPr>
      <dsp:spPr>
        <a:xfrm>
          <a:off x="2150509" y="4682276"/>
          <a:ext cx="1639892" cy="1639892"/>
        </a:xfrm>
        <a:prstGeom prst="ellipse">
          <a:avLst/>
        </a:prstGeom>
        <a:solidFill>
          <a:srgbClr val="CC99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ব্যবসার প্রসার</a:t>
          </a:r>
          <a:endParaRPr lang="en-US" sz="21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90666" y="4922433"/>
        <a:ext cx="1159578" cy="1159578"/>
      </dsp:txXfrm>
    </dsp:sp>
    <dsp:sp modelId="{CC125103-405E-43E2-A04B-97767B86863D}">
      <dsp:nvSpPr>
        <dsp:cNvPr id="0" name=""/>
        <dsp:cNvSpPr/>
      </dsp:nvSpPr>
      <dsp:spPr>
        <a:xfrm rot="10028571">
          <a:off x="2611159" y="3256041"/>
          <a:ext cx="387336" cy="619514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 rot="10800000">
        <a:off x="2725903" y="3367015"/>
        <a:ext cx="271135" cy="371708"/>
      </dsp:txXfrm>
    </dsp:sp>
    <dsp:sp modelId="{6B095167-5BC9-41BF-B212-4A4F7F8D1D5E}">
      <dsp:nvSpPr>
        <dsp:cNvPr id="0" name=""/>
        <dsp:cNvSpPr/>
      </dsp:nvSpPr>
      <dsp:spPr>
        <a:xfrm>
          <a:off x="818555" y="3012058"/>
          <a:ext cx="1639892" cy="1639892"/>
        </a:xfrm>
        <a:prstGeom prst="ellipse">
          <a:avLst/>
        </a:prstGeom>
        <a:solidFill>
          <a:srgbClr val="FFFF00"/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জীবন যাত্রার মান উন্নয়ন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58712" y="3252215"/>
        <a:ext cx="1159578" cy="1159578"/>
      </dsp:txXfrm>
    </dsp:sp>
    <dsp:sp modelId="{D7D4E8B4-6DC6-4AD8-8F4C-A11AF2608D7B}">
      <dsp:nvSpPr>
        <dsp:cNvPr id="0" name=""/>
        <dsp:cNvSpPr/>
      </dsp:nvSpPr>
      <dsp:spPr>
        <a:xfrm rot="13114286">
          <a:off x="2855523" y="2185414"/>
          <a:ext cx="387336" cy="61951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/>
        </a:p>
      </dsp:txBody>
      <dsp:txXfrm rot="10800000">
        <a:off x="2959048" y="2345542"/>
        <a:ext cx="271135" cy="371708"/>
      </dsp:txXfrm>
    </dsp:sp>
    <dsp:sp modelId="{C7719985-8206-4294-B077-88FD2E53BF48}">
      <dsp:nvSpPr>
        <dsp:cNvPr id="0" name=""/>
        <dsp:cNvSpPr/>
      </dsp:nvSpPr>
      <dsp:spPr>
        <a:xfrm>
          <a:off x="1293924" y="929331"/>
          <a:ext cx="1639892" cy="1639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আসবাবপত্রের  যোগান</a:t>
          </a:r>
          <a:endParaRPr lang="en-US" sz="2100" b="1" kern="1200" dirty="0"/>
        </a:p>
      </dsp:txBody>
      <dsp:txXfrm>
        <a:off x="1534081" y="1169488"/>
        <a:ext cx="1159578" cy="1159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A2476-C6EE-4E5C-BF75-9DD968D7C5B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BFD4A-EED7-4B7A-9E9B-647C9C698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1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 প্রদর্শিত ছবিটি দেখিয়ে এবং পাঠ সংশ্লিষ্ট প্রশ্নোত্তরের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পাঠের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প্রতি মনোযোগ আকর্ষণ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শিরোনাম শিক্ষার্থীদের কাছ থেকে বের করার জন্য স্লাইডটি ব্যবহার করা হয়েছে। সংশ্লিষ্ট অন্য কোন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ঘটনা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অবতারণ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করে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 সংশ্লিষ্ট প্রশ্নোত্তরের মাধ্যমেও এ কাজটি করা যেতে পারে। কোন প্রশ্নের উত্তর সরাসরি না বলে দেয়াই ভালো । তবে বিশেষ ক্ষেত্রে শিক্ষার্থীদের কাছ থেকে উত্তর বের করতে সাহায্য করা যেতে পারে।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76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 মাধ্যমে অগ্রসর হলে পাঠটি অধিক সুন্দর হবে। প্রথমে চিত্রগুলো দেখিয়ে প্রশ্ন করতে পারেন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এভাবেচিত্রে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কি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যাচ্ছে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এরপর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উত্তর দিলে সংশ্লিষ্ট লেখাটি প্রদর্শন করতে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65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 মাধ্যমে অগ্রসর হলে পাঠটি অধিক সুন্দর হবে। প্রথমে চিত্রগুলো দেখিয়ে প্রশ্ন করতে পারেন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এভাবে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চিত্রে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কি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যাচ্ছে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এরপর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উত্তর দিলে সংশ্লিষ্ট লেখাটি প্রদর্শন করতে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0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 মাধ্যমে অগ্রসর হলে পাঠটি অধিক সুন্দর হবে। প্রথমে চিত্রগুলো দেখিয়ে প্রশ্ন করতে পারেন এভাবে চিত্রে কীধরনের কাজ করা হতে পারে?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উত্তর দিলে সংশ্লিষ্ট লেখাটি প্রদর্শন করতে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33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1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চিত্রে</a:t>
            </a:r>
            <a:r>
              <a:rPr lang="bn-BD" baseline="0" dirty="0" smtClean="0"/>
              <a:t> মানুষের বিভিন্ন কাজ বুঝানো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6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 মাধ্যমে অগ্রসর হলে পাঠটি অধিক সুন্দর হবে। প্রথমে চিত্রগুলো দেখিয়ে প্রশ্ন করতে পারেন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এভাবে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চিত্রে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কি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যাচ্ছে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এরপর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উত্তর দিলে সংশ্লিষ্ট লেখাটি প্রদর্শন করতে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 মাধ্যমে অগ্রসর হলে পাঠটি অধিক সুন্দর হবে। প্রথমে চিত্রগুলো দেখিয়ে প্রশ্ন করতে পারেন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এভাবে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চিত্রে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কি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যাচ্ছে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এরপর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উত্তর দিলে সংশ্লিষ্ট লেখাটি প্রদর্শন করতে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71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 মাধ্যমে অগ্রসর হলে পাঠটি অধিক সুন্দর হবে। প্রথমে চিত্রগুলো দেখিয়ে প্রশ্ন করতে পারেন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এভাবে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চিত্রে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কি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যাচ্ছে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এরপর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উত্তর দিলে সংশ্লিষ্ট লেখাটি প্রদর্শন করতে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95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বোর্ডের লেখা ভুল থাকলে </a:t>
            </a:r>
            <a:r>
              <a:rPr lang="bn-BD" dirty="0" smtClean="0"/>
              <a:t>শিক্ষক সংশোধন</a:t>
            </a:r>
            <a:r>
              <a:rPr lang="bn-BD" baseline="0" dirty="0" smtClean="0"/>
              <a:t> করবেন এবং প্রজোনীয় তথ্য সরবরাহ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7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BD" sz="1200" baseline="0" dirty="0" smtClean="0">
                <a:solidFill>
                  <a:schemeClr val="tx1"/>
                </a:solidFill>
                <a:latin typeface="+mn-lt"/>
                <a:cs typeface="+mn-cs"/>
              </a:rPr>
              <a:t> দেখার পর এই স্লাইডে মিলিয়ে নেয়া যেতে পারে।  </a:t>
            </a:r>
            <a:endParaRPr lang="en-US" sz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14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 মাধ্যমে অগ্রসর হলে পাঠটি অধিক সুন্দর হবে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bn-BD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প্রশ্নের পাশা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পাশি সম্ভাব্য উত্তর দেওয়া আছে।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5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2E12-4277-43E8-8789-AFD6ACFC7B4E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002060"/>
          </a:solidFill>
        </p:spPr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5C85-BE78-48B6-B7C5-2330195BD334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7BCF-FB83-4A00-8A5C-5DC46E8A8461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2987-EDBD-4C52-81C3-E500AD9403DB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318F-BDD6-493A-88F4-7C219D7EEA0D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CBC4-2DF1-4EE6-BD0B-B135F82B0391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C293-98F6-48D5-9E14-5CAA27BA602C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17E7-651C-45EA-BD95-34AB06F2E3D6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A56B-84A1-4347-8D45-A3B437D6E610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C1E5776-112A-49BF-BE50-9AACB5296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Md. Abdul Baten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0ED38656-635A-4E66-9354-A68E0FD4497F}" type="datetime2">
              <a:rPr lang="en-US" smtClean="0"/>
              <a:pPr/>
              <a:t>Wednesday, August 10, 2016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477284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5576" y="152400"/>
            <a:ext cx="8194708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5.jp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8485-9640-4D8B-A681-8CCE95141EB8}" type="datetime2">
              <a:rPr lang="en-US" smtClean="0"/>
              <a:pPr/>
              <a:t>Wednesday, August 10,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533400"/>
            <a:ext cx="78486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তাই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667000"/>
            <a:ext cx="78486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নিজস্ব কৌশল প্রয়োগ করতে পারেন। প্রেজেন্টেশনটি </a:t>
            </a:r>
            <a:r>
              <a:rPr lang="en-A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</a:t>
            </a:r>
            <a:r>
              <a:rPr lang="en-AU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398951" y="1493520"/>
            <a:ext cx="2743200" cy="365760"/>
          </a:xfrm>
        </p:spPr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867400"/>
            <a:ext cx="8072284" cy="761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 কালে মানুষ কোন কোন খনিজ পদার্থ উত্তোলন করতে শিখেছে?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867400"/>
            <a:ext cx="8072284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কয়লা, লোহা, পাথর, স্বর্ণ, রৌপ্য, গ্যাস ইত্যাদি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3" y="3482313"/>
            <a:ext cx="2362200" cy="20365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66800"/>
            <a:ext cx="2328374" cy="20365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1"/>
            <a:ext cx="2328374" cy="20365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24" y="3482313"/>
            <a:ext cx="2275356" cy="20299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31" y="1116305"/>
            <a:ext cx="2280041" cy="19870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63" y="3475763"/>
            <a:ext cx="2336933" cy="20365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Rectangle 15"/>
          <p:cNvSpPr/>
          <p:nvPr/>
        </p:nvSpPr>
        <p:spPr>
          <a:xfrm>
            <a:off x="2667000" y="30480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খনিজ পদার্থ উত্তোলন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867400"/>
            <a:ext cx="8072284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সম্পদ কীভাবে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আর্থ-সামাজিক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অবস্থার উন্নতি করছে?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5715000"/>
            <a:ext cx="8072284" cy="914400"/>
          </a:xfrm>
          <a:prstGeom prst="rect">
            <a:avLst/>
          </a:prstGeom>
          <a:solidFill>
            <a:srgbClr val="A4DAF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এই প্রাকৃতিক সম্পদগুলোকে দক্ষতার সাথে ব্যবহার করে আর্থ-সামাজিক অবস্থার উন্নতি করছে।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t="9194" r="13885" b="11775"/>
          <a:stretch/>
        </p:blipFill>
        <p:spPr>
          <a:xfrm>
            <a:off x="2438400" y="381000"/>
            <a:ext cx="4495800" cy="57368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9137235">
            <a:off x="256315" y="858878"/>
            <a:ext cx="2168182" cy="6639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12-Point Star 10"/>
          <p:cNvSpPr/>
          <p:nvPr/>
        </p:nvSpPr>
        <p:spPr>
          <a:xfrm>
            <a:off x="3657600" y="1143000"/>
            <a:ext cx="2133600" cy="1954014"/>
          </a:xfrm>
          <a:prstGeom prst="star12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সম্পদের ভূমিকা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648200"/>
            <a:ext cx="8001000" cy="1905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প্রত্যেক দল পৃথক পৃথকভাবে বাংলাদেশের </a:t>
            </a:r>
            <a:r>
              <a:rPr lang="bn-IN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অর্থনৈতিক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উন্নতিতে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 কীভাবে ভূমিকা রাখতে পারে সে সম্পর্কিত পাঁচটি করে পয়েন্ট নিজ দলের একটি খাতায় লেখ এবং খাতায় লেখা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বোর্ডে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লেখ। 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0" y="3810000"/>
            <a:ext cx="2286000" cy="8233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7840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53331116"/>
              </p:ext>
            </p:extLst>
          </p:nvPr>
        </p:nvGraphicFramePr>
        <p:xfrm>
          <a:off x="228600" y="304800"/>
          <a:ext cx="8077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5077" y="69317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মিলিয়ে নিই--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B2FA10-3324-458F-9968-50CCB0C63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9FB2FA10-3324-458F-9968-50CCB0C63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9FB2FA10-3324-458F-9968-50CCB0C63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C63168-B7B9-4F6E-AE82-966BF16AE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1CC63168-B7B9-4F6E-AE82-966BF16AE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1CC63168-B7B9-4F6E-AE82-966BF16AE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EA0D2B-A73F-40E4-AE1B-F00D6C98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94EA0D2B-A73F-40E4-AE1B-F00D6C98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94EA0D2B-A73F-40E4-AE1B-F00D6C98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575232-05FE-4E38-9DD3-50569BDEC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E6575232-05FE-4E38-9DD3-50569BDEC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E6575232-05FE-4E38-9DD3-50569BDEC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D4E8B4-6DC6-4AD8-8F4C-A11AF2608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D7D4E8B4-6DC6-4AD8-8F4C-A11AF2608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graphicEl>
                                              <a:dgm id="{D7D4E8B4-6DC6-4AD8-8F4C-A11AF2608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719985-8206-4294-B077-88FD2E53B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C7719985-8206-4294-B077-88FD2E53B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C7719985-8206-4294-B077-88FD2E53B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91535"/>
            <a:ext cx="40977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 কী ভিত্তিক অর্থনীতি?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74693"/>
            <a:ext cx="3510366" cy="2157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8200"/>
            <a:ext cx="3510366" cy="215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8200"/>
            <a:ext cx="3510241" cy="215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28" y="3410275"/>
            <a:ext cx="3527572" cy="215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4" y="3429000"/>
            <a:ext cx="3510366" cy="215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2630001" y="30480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 ও </a:t>
            </a:r>
            <a:r>
              <a:rPr lang="bn-BD" sz="3200" b="1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43766" y="6019800"/>
            <a:ext cx="426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 কৃষি ভিত্তিক অর্থনীতি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6172200"/>
            <a:ext cx="40977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 মাটি কেমন?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6019800"/>
            <a:ext cx="426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মাটি খুব উর্বর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5638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উর্বর মাটি ব্যবহার করে কীভাবে উৎপাদন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কর্মসংস্থান সৃষ্টি করা যেতে পারে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944" y="5675293"/>
            <a:ext cx="7448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পরিকল্পিতভাবে শিল্পের উন্নয়ন ও কৃষি কাজে প্রযুক্তির ব্যবহার করলে উৎপাদন বাড়বে । ফলে নতুন কর্মসংস্থান সৃষ্ট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 animBg="1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30480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সুষম খাদ্যের অভাব পূরণ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57406"/>
            <a:ext cx="3760247" cy="219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8354"/>
          <a:stretch/>
        </p:blipFill>
        <p:spPr>
          <a:xfrm>
            <a:off x="4343400" y="3200400"/>
            <a:ext cx="3810000" cy="2200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88" y="876300"/>
            <a:ext cx="3779912" cy="2171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228600" y="5562600"/>
            <a:ext cx="80010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গবাদি পশু, হাঁস-মুরগি ও মাছ এই তিন ধরনের প্রাণিজ </a:t>
            </a:r>
            <a:r>
              <a:rPr lang="bn-BD" sz="24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সম্পদ সুষম খাদ্যের অভাব </a:t>
            </a:r>
            <a:r>
              <a:rPr lang="bn-BD" sz="24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পূরণ করছে। আর খামার সৃষ্টির ফলে কর্মসংস্থান সৃষ্টি হচ্ছে। </a:t>
            </a:r>
            <a:endParaRPr lang="en-US" sz="24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429000"/>
            <a:ext cx="3684047" cy="914400"/>
          </a:xfrm>
          <a:prstGeom prst="rect">
            <a:avLst/>
          </a:prstGeom>
          <a:noFill/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কীভাবে সুষম খাদ্যের অভাব পূরণ হচ্ছে?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722120"/>
            <a:ext cx="2438399" cy="365760"/>
          </a:xfrm>
        </p:spPr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124960"/>
            <a:ext cx="2367281" cy="365760"/>
          </a:xfrm>
        </p:spPr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725160"/>
            <a:ext cx="548640" cy="396240"/>
          </a:xfrm>
        </p:spPr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1" y="228600"/>
            <a:ext cx="31242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সেচ সুবিধা প্রদান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27160"/>
            <a:ext cx="3447424" cy="2187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38525"/>
            <a:ext cx="3810000" cy="2428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3" y="3581400"/>
            <a:ext cx="3337929" cy="2083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16" y="984578"/>
            <a:ext cx="3432308" cy="20930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6096000"/>
            <a:ext cx="8001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নদী-নালা, খাল-বিল-হাওড়ের পানি বর্ষাকালে পানি জমা করে রেখে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4"/>
          <a:stretch/>
        </p:blipFill>
        <p:spPr>
          <a:xfrm>
            <a:off x="609600" y="984578"/>
            <a:ext cx="3332510" cy="21066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5077" y="304800"/>
            <a:ext cx="543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প্রাকৃতিক সম্পদ থেকে কীভাবে </a:t>
            </a:r>
            <a:r>
              <a:rPr lang="bn-BD" sz="24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সেচ </a:t>
            </a:r>
            <a:r>
              <a:rPr lang="bn-BD" sz="24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সুবিধা পেতে পারি?</a:t>
            </a:r>
            <a:endParaRPr lang="en-US" sz="24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8200"/>
            <a:ext cx="3807543" cy="24803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5943600"/>
            <a:ext cx="8001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কৃষি জমিতে সেচ দিতে পারি। ফলে শুকনো মৌসুমে কৃষি উৎপাদন বাড়ানো সম্ভব।</a:t>
            </a:r>
            <a:endParaRPr lang="en-US" sz="24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3810000" cy="2428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08777"/>
            <a:ext cx="38100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34799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শিল্পের ও ব্যবসার প্রসার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3402800" cy="2022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066800"/>
            <a:ext cx="3360522" cy="1991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10" y="3452323"/>
            <a:ext cx="337738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1000" y="314980"/>
            <a:ext cx="775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প্রাকৃতিক সম্পদ কীভাবে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শিল্পের উন্নয়ন ও </a:t>
            </a:r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ব্যবসার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প্রসার ঘটাতে পারে?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715000"/>
            <a:ext cx="8001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দেশের প্রাকৃতিক গ্যাস, কয়লা, চুনা পাথর আমাদের দৈনন্দিন জীবনে কাজে লাগছে </a:t>
            </a:r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এবং শিল্পের উন্নয়ন ও ব্যবসার প্রসার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ঘটা</a:t>
            </a:r>
            <a:r>
              <a:rPr lang="bn-IN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3452323"/>
            <a:ext cx="3375762" cy="2034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796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rgbClr val="050403"/>
                </a:solidFill>
              </a:rPr>
              <a:pPr/>
              <a:t>17</a:t>
            </a:fld>
            <a:endParaRPr lang="en-US" dirty="0">
              <a:solidFill>
                <a:srgbClr val="05040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0480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7924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বনজ সম্পদকে কীভাবে কাজে লাগিয়ে আমাদের দেশের অর্থনীতির চাকা সচল করা যায় তার একটি রূপরেখা অঙ্কন কর।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31194" y="457200"/>
            <a:ext cx="1981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৬ মিনিট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5" y="1104900"/>
            <a:ext cx="7847309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6981" y="37082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বনজ সম্পদের ভূমিকা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1" b="13878"/>
          <a:stretch/>
        </p:blipFill>
        <p:spPr>
          <a:xfrm>
            <a:off x="2971800" y="992445"/>
            <a:ext cx="2667000" cy="2033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1" y="304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বনজ সম্পদ কীভাবে আমাদের কাজে লাগছে?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59150"/>
            <a:ext cx="2918807" cy="2209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63" y="3200399"/>
            <a:ext cx="3500437" cy="219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9091" r="5834"/>
          <a:stretch/>
        </p:blipFill>
        <p:spPr>
          <a:xfrm>
            <a:off x="5562600" y="1042815"/>
            <a:ext cx="2667000" cy="2026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030"/>
          <a:stretch/>
        </p:blipFill>
        <p:spPr>
          <a:xfrm>
            <a:off x="519285" y="3200400"/>
            <a:ext cx="3722198" cy="219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52400" y="5638800"/>
            <a:ext cx="8153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বাড়ি-ঘর তৈরি, আসবাবপত্র নির্মাণ এবং পৃথিবীর তাপমাত্রা কমানো ও পরিবেশের ভারসাম্য রক্ষায় বনভূমি অত্যন্ত প্রয়োজনীয় ভূমিকা পালন করে।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188720"/>
            <a:ext cx="2438399" cy="365760"/>
          </a:xfrm>
        </p:spPr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99573" y="2403291"/>
            <a:ext cx="3965276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কাজ করে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3591560"/>
            <a:ext cx="2367281" cy="365760"/>
          </a:xfrm>
        </p:spPr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23560"/>
            <a:ext cx="548640" cy="396240"/>
          </a:xfrm>
        </p:spPr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297" y="1219200"/>
            <a:ext cx="7930552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আদি কালে মানুষ কীভাবে জীবন নির্বাহ করত?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99573" y="2895602"/>
            <a:ext cx="3965276" cy="370526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ফলমূল সংগ্রহ করে</a:t>
            </a:r>
            <a:endParaRPr lang="en-US" sz="2800" dirty="0"/>
          </a:p>
        </p:txBody>
      </p:sp>
      <p:sp>
        <p:nvSpPr>
          <p:cNvPr id="8" name="Multiply 7"/>
          <p:cNvSpPr/>
          <p:nvPr/>
        </p:nvSpPr>
        <p:spPr>
          <a:xfrm>
            <a:off x="4377018" y="240329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 rot="14014148">
            <a:off x="4602592" y="2784939"/>
            <a:ext cx="200990" cy="479941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362200"/>
            <a:ext cx="3852221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মাছ শিকার করে 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334297" y="2895601"/>
            <a:ext cx="3822724" cy="416109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 মূর্তি বানিয়ে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895600" y="304800"/>
            <a:ext cx="38862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533400" y="237115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533400" y="2909694"/>
            <a:ext cx="461682" cy="3566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800" y="228600"/>
            <a:ext cx="20574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334297" y="3581400"/>
            <a:ext cx="7930552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২। সুষম খাদ্যের অভাব দূর করে-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হাঁস-মুরগীর খামার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গরু ছাগলের খামার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মাছ চাষ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40" name="Multiply 39"/>
          <p:cNvSpPr/>
          <p:nvPr/>
        </p:nvSpPr>
        <p:spPr>
          <a:xfrm>
            <a:off x="7539318" y="566313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alf Frame 40"/>
          <p:cNvSpPr/>
          <p:nvPr/>
        </p:nvSpPr>
        <p:spPr>
          <a:xfrm rot="14014148">
            <a:off x="7848459" y="6103727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" y="5663134"/>
            <a:ext cx="31242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4572000" y="5663134"/>
            <a:ext cx="28194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533400" y="6196535"/>
            <a:ext cx="3124200" cy="41610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4572000" y="6196535"/>
            <a:ext cx="2819400" cy="41610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800" dirty="0"/>
          </a:p>
        </p:txBody>
      </p:sp>
      <p:sp>
        <p:nvSpPr>
          <p:cNvPr id="46" name="Multiply 45"/>
          <p:cNvSpPr/>
          <p:nvPr/>
        </p:nvSpPr>
        <p:spPr>
          <a:xfrm>
            <a:off x="3805518" y="573933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ultiply 46"/>
          <p:cNvSpPr/>
          <p:nvPr/>
        </p:nvSpPr>
        <p:spPr>
          <a:xfrm>
            <a:off x="3805518" y="6272735"/>
            <a:ext cx="461682" cy="3566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40" grpId="0" animBg="1"/>
      <p:bldP spid="41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7030A0"/>
          </a:solidFill>
        </p:spPr>
        <p:txBody>
          <a:bodyPr/>
          <a:lstStyle/>
          <a:p>
            <a:fld id="{4C1E5776-112A-49BF-BE50-9AACB529613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001000" cy="624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7620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304800"/>
            <a:ext cx="3276600" cy="7251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41" y="1130082"/>
            <a:ext cx="3137118" cy="31371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4367353"/>
            <a:ext cx="7696200" cy="21858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পৃথিবীর তাপমাত্রা কমানো ও পরিবেশের ভারসাম্য রক্ষায় বনভূমি কীভাবে ভূমিকা রাখছে তা সর্বোচ্চ ১০ বাক্যে লিখে নিয়ে আসবে। 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Md. Abdul </a:t>
            </a:r>
            <a:r>
              <a:rPr lang="en-US" dirty="0" err="1" smtClean="0"/>
              <a:t>Baten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47700"/>
            <a:ext cx="7162800" cy="537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95600" y="4191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r>
              <a:rPr lang="bn-BD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600200"/>
            <a:ext cx="80772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667000"/>
            <a:ext cx="80772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নসিংহ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81000"/>
            <a:ext cx="3317421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360851" y="1455420"/>
            <a:ext cx="2819400" cy="365760"/>
          </a:xfrm>
        </p:spPr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Md. Abdul </a:t>
            </a:r>
            <a:r>
              <a:rPr lang="en-US" dirty="0" err="1" smtClean="0"/>
              <a:t>Baten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533400"/>
            <a:ext cx="4869180" cy="320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28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অধ্যায়ঃ ১২</a:t>
            </a:r>
          </a:p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২, আর্থ-সামাজিক অগ্রগতিতে প্রাকৃতিক সম্পদের ভূমিকা</a:t>
            </a:r>
          </a:p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" y="4038600"/>
            <a:ext cx="7543800" cy="2514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আব্দুল বাতেন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 স্কুল,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০১৮১৯৫১০৬০৬ </a:t>
            </a:r>
            <a:endParaRPr lang="en-AU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Email-abdulbaten84@gmail.com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M.8787.jpg"/>
          <p:cNvPicPr>
            <a:picLocks noChangeAspect="1"/>
          </p:cNvPicPr>
          <p:nvPr/>
        </p:nvPicPr>
        <p:blipFill>
          <a:blip r:embed="rId2" cstate="print"/>
          <a:srcRect l="11493" r="16667" b="27071"/>
          <a:stretch>
            <a:fillRect/>
          </a:stretch>
        </p:blipFill>
        <p:spPr>
          <a:xfrm>
            <a:off x="990600" y="1295400"/>
            <a:ext cx="1884552" cy="24028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Oval 9"/>
          <p:cNvSpPr/>
          <p:nvPr/>
        </p:nvSpPr>
        <p:spPr>
          <a:xfrm>
            <a:off x="1066800" y="381000"/>
            <a:ext cx="2057400" cy="5334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304800"/>
            <a:ext cx="4190999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কৃষি, ব্যবসা, প্রকৌশল ও চিকিৎসা  </a:t>
            </a:r>
            <a:endParaRPr lang="en-US" sz="2800" b="1" u="sng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109" y="6019800"/>
            <a:ext cx="7600091" cy="53340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 দিয়ে কোন কোন পেশা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ঝা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0174"/>
            <a:ext cx="3467100" cy="2170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3656" b="11936"/>
          <a:stretch/>
        </p:blipFill>
        <p:spPr>
          <a:xfrm>
            <a:off x="4537343" y="1030173"/>
            <a:ext cx="3519948" cy="2170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1"/>
          <a:stretch/>
        </p:blipFill>
        <p:spPr>
          <a:xfrm>
            <a:off x="457200" y="3544774"/>
            <a:ext cx="3467100" cy="2170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44774"/>
            <a:ext cx="3429000" cy="2170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Rectangle 16"/>
          <p:cNvSpPr/>
          <p:nvPr/>
        </p:nvSpPr>
        <p:spPr>
          <a:xfrm>
            <a:off x="457200" y="6019800"/>
            <a:ext cx="7600091" cy="53340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বিষয়গুলো কেন্দ্র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মানুষের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 ভিন্ন ভিন্ন হয়?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5541" y="304800"/>
            <a:ext cx="4914900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উৎপাদন, বণ্টন ও ভোগকে কেন্দ্র করে </a:t>
            </a:r>
            <a:endParaRPr lang="en-US" sz="2800" b="1" u="sng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6019800"/>
            <a:ext cx="7848600" cy="53340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উৎপাদন, বণ্টন ও ভোগকে কেন্দ্র করে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কোন অবস্থা গড়ে ওঠে?</a:t>
            </a:r>
            <a:endParaRPr lang="en-US" sz="2800" b="1" u="sng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85900" y="304800"/>
            <a:ext cx="4914900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 ও সামাজিক অবস্থা গড়ে ওঠে </a:t>
            </a:r>
            <a:endParaRPr lang="en-US" sz="28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5638800"/>
            <a:ext cx="8001000" cy="91440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মানুষের 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 ও সামাজিক </a:t>
            </a:r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অগ্রগতির পেছনে কোন </a:t>
            </a:r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সম্পদটির</a:t>
            </a:r>
            <a:r>
              <a:rPr lang="bn-IN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 </a:t>
            </a:r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সবচেয়ে </a:t>
            </a:r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</a:t>
            </a:r>
            <a:r>
              <a:rPr lang="bn-IN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ত্ব</a:t>
            </a:r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পূর্ণ? </a:t>
            </a:r>
            <a:endParaRPr lang="en-US" sz="28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7129" y="304800"/>
            <a:ext cx="5066071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সম্পদ </a:t>
            </a:r>
            <a:endParaRPr lang="en-US" sz="28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691" y="228600"/>
            <a:ext cx="7848600" cy="7253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আর্থ-সামাজিক অগ্রগতিতে প্রাকৃতিক সম্পদের ভূমিকা</a:t>
            </a:r>
            <a:endParaRPr lang="en-US" sz="3200" b="1" u="sng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43200" y="304800"/>
            <a:ext cx="3429000" cy="1143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13853256"/>
              </p:ext>
            </p:extLst>
          </p:nvPr>
        </p:nvGraphicFramePr>
        <p:xfrm>
          <a:off x="381000" y="1803400"/>
          <a:ext cx="76962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51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398951" y="1493520"/>
            <a:ext cx="2743200" cy="365760"/>
          </a:xfrm>
        </p:spPr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Md. Abdul </a:t>
            </a:r>
            <a:r>
              <a:rPr lang="en-US" dirty="0" err="1" smtClean="0"/>
              <a:t>Baten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632" y="4953000"/>
            <a:ext cx="7848600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বেঁচে থাকার জন্য মানুষ নানা রকম কাজ করে। এসব মানুষের অর্থনৈতিক কাজ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এই অর্থনৈতিক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 উপর ভিত্তি করেই সমাজ ব্যবস্থা গড়ে ওঠে।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78486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 ব্যবস্থা গড়ে ওঠে?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2" y="1143000"/>
            <a:ext cx="3914468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3488541" cy="2971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7689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360851" y="1455420"/>
            <a:ext cx="2819400" cy="365760"/>
          </a:xfrm>
        </p:spPr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7848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 মানুষের আর্থ-সামাজিক অবস্থা গড়ে ওঠে?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25835"/>
            <a:ext cx="2378763" cy="248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81000" y="3505200"/>
            <a:ext cx="7772400" cy="84004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প্রাচীনকালে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বন থেকে ফলমূল সংগ্রহ করত এবং পশু শিকার করে মাংস খেত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এরপর ধীরে ধীরে মানুষ খাদ্য উৎপাদন করতে শেখে।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35668"/>
            <a:ext cx="2819400" cy="2387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3"/>
          <a:stretch/>
        </p:blipFill>
        <p:spPr>
          <a:xfrm>
            <a:off x="1143000" y="4555826"/>
            <a:ext cx="2807604" cy="19973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" b="15221"/>
          <a:stretch/>
        </p:blipFill>
        <p:spPr>
          <a:xfrm>
            <a:off x="5094322" y="4527323"/>
            <a:ext cx="3020309" cy="1997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9156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7200"/>
            <a:ext cx="3779917" cy="21985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" b="15221"/>
          <a:stretch/>
        </p:blipFill>
        <p:spPr>
          <a:xfrm>
            <a:off x="457199" y="457200"/>
            <a:ext cx="3810001" cy="25306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18" y="457200"/>
            <a:ext cx="3576282" cy="25306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228600" y="3276600"/>
            <a:ext cx="8072284" cy="91439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অন্যান্য পণ্য উৎপাদন,  বণ্টন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ভোগকে কেন্দ্র করে গড়ে ওঠে আর্থ-সামাজিক ব্যবস্থা।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/>
          <a:stretch/>
        </p:blipFill>
        <p:spPr>
          <a:xfrm>
            <a:off x="4439265" y="4267200"/>
            <a:ext cx="3714135" cy="2200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376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410200"/>
            <a:ext cx="80010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ভিডিওটিতে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প্রাকৃতিক সম্পদসমূহ দেখতে </a:t>
            </a:r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228600"/>
            <a:ext cx="38862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 দেখি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886200"/>
            <a:ext cx="5715000" cy="1066800"/>
          </a:xfrm>
          <a:prstGeom prst="rect">
            <a:avLst/>
          </a:prstGeom>
          <a:noFill/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ভিডিওটিতে আমরা কী দেখতে পেলাম?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541146"/>
              </p:ext>
            </p:extLst>
          </p:nvPr>
        </p:nvGraphicFramePr>
        <p:xfrm>
          <a:off x="3505200" y="1905000"/>
          <a:ext cx="1447800" cy="122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1905000"/>
                        <a:ext cx="1447800" cy="122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57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3410</TotalTime>
  <Words>1237</Words>
  <Application>Microsoft Office PowerPoint</Application>
  <PresentationFormat>On-screen Show (4:3)</PresentationFormat>
  <Paragraphs>197</Paragraphs>
  <Slides>22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NikoshBAN</vt:lpstr>
      <vt:lpstr>Times New Roman</vt:lpstr>
      <vt:lpstr>Vrinda</vt:lpstr>
      <vt:lpstr>Adjacency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</dc:creator>
  <cp:lastModifiedBy>Baten</cp:lastModifiedBy>
  <cp:revision>277</cp:revision>
  <dcterms:created xsi:type="dcterms:W3CDTF">2015-04-04T03:36:21Z</dcterms:created>
  <dcterms:modified xsi:type="dcterms:W3CDTF">2016-08-10T05:49:36Z</dcterms:modified>
</cp:coreProperties>
</file>